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g" ContentType="image/jpe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3" r:id="rId1"/>
  </p:sldMasterIdLst>
  <p:notesMasterIdLst>
    <p:notesMasterId r:id="rId76"/>
  </p:notesMasterIdLst>
  <p:handoutMasterIdLst>
    <p:handoutMasterId r:id="rId77"/>
  </p:handoutMasterIdLst>
  <p:sldIdLst>
    <p:sldId id="627" r:id="rId2"/>
    <p:sldId id="719" r:id="rId3"/>
    <p:sldId id="628" r:id="rId4"/>
    <p:sldId id="722" r:id="rId5"/>
    <p:sldId id="723" r:id="rId6"/>
    <p:sldId id="788" r:id="rId7"/>
    <p:sldId id="724" r:id="rId8"/>
    <p:sldId id="861" r:id="rId9"/>
    <p:sldId id="862" r:id="rId10"/>
    <p:sldId id="863" r:id="rId11"/>
    <p:sldId id="727" r:id="rId12"/>
    <p:sldId id="793" r:id="rId13"/>
    <p:sldId id="797" r:id="rId14"/>
    <p:sldId id="789" r:id="rId15"/>
    <p:sldId id="826" r:id="rId16"/>
    <p:sldId id="791" r:id="rId17"/>
    <p:sldId id="825" r:id="rId18"/>
    <p:sldId id="827" r:id="rId19"/>
    <p:sldId id="763" r:id="rId20"/>
    <p:sldId id="806" r:id="rId21"/>
    <p:sldId id="818" r:id="rId22"/>
    <p:sldId id="821" r:id="rId23"/>
    <p:sldId id="822" r:id="rId24"/>
    <p:sldId id="787" r:id="rId25"/>
    <p:sldId id="850" r:id="rId26"/>
    <p:sldId id="840" r:id="rId27"/>
    <p:sldId id="841" r:id="rId28"/>
    <p:sldId id="842" r:id="rId29"/>
    <p:sldId id="823" r:id="rId30"/>
    <p:sldId id="776" r:id="rId31"/>
    <p:sldId id="777" r:id="rId32"/>
    <p:sldId id="802" r:id="rId33"/>
    <p:sldId id="804" r:id="rId34"/>
    <p:sldId id="828" r:id="rId35"/>
    <p:sldId id="843" r:id="rId36"/>
    <p:sldId id="844" r:id="rId37"/>
    <p:sldId id="845" r:id="rId38"/>
    <p:sldId id="846" r:id="rId39"/>
    <p:sldId id="848" r:id="rId40"/>
    <p:sldId id="805" r:id="rId41"/>
    <p:sldId id="854" r:id="rId42"/>
    <p:sldId id="855" r:id="rId43"/>
    <p:sldId id="856" r:id="rId44"/>
    <p:sldId id="857" r:id="rId45"/>
    <p:sldId id="858" r:id="rId46"/>
    <p:sldId id="859" r:id="rId47"/>
    <p:sldId id="801" r:id="rId48"/>
    <p:sldId id="849" r:id="rId49"/>
    <p:sldId id="780" r:id="rId50"/>
    <p:sldId id="781" r:id="rId51"/>
    <p:sldId id="824" r:id="rId52"/>
    <p:sldId id="782" r:id="rId53"/>
    <p:sldId id="783" r:id="rId54"/>
    <p:sldId id="784" r:id="rId55"/>
    <p:sldId id="785" r:id="rId56"/>
    <p:sldId id="786" r:id="rId57"/>
    <p:sldId id="816" r:id="rId58"/>
    <p:sldId id="829" r:id="rId59"/>
    <p:sldId id="807" r:id="rId60"/>
    <p:sldId id="808" r:id="rId61"/>
    <p:sldId id="809" r:id="rId62"/>
    <p:sldId id="810" r:id="rId63"/>
    <p:sldId id="811" r:id="rId64"/>
    <p:sldId id="812" r:id="rId65"/>
    <p:sldId id="813" r:id="rId66"/>
    <p:sldId id="814" r:id="rId67"/>
    <p:sldId id="830" r:id="rId68"/>
    <p:sldId id="836" r:id="rId69"/>
    <p:sldId id="860" r:id="rId70"/>
    <p:sldId id="837" r:id="rId71"/>
    <p:sldId id="831" r:id="rId72"/>
    <p:sldId id="838" r:id="rId73"/>
    <p:sldId id="757" r:id="rId74"/>
    <p:sldId id="759" r:id="rId75"/>
  </p:sldIdLst>
  <p:sldSz cx="9144000" cy="6858000" type="screen4x3"/>
  <p:notesSz cx="7315200" cy="96012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602">
          <p15:clr>
            <a:srgbClr val="A4A3A4"/>
          </p15:clr>
        </p15:guide>
        <p15:guide id="2" orient="horz" pos="2160">
          <p15:clr>
            <a:srgbClr val="A4A3A4"/>
          </p15:clr>
        </p15:guide>
        <p15:guide id="3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3CFC82"/>
    <a:srgbClr val="55B4FB"/>
    <a:srgbClr val="FEFC2C"/>
    <a:srgbClr val="FDC334"/>
    <a:srgbClr val="6DB9EC"/>
    <a:srgbClr val="FDC835"/>
    <a:srgbClr val="6BBBF4"/>
    <a:srgbClr val="F8CD47"/>
    <a:srgbClr val="3BFC82"/>
    <a:srgbClr val="51B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82" autoAdjust="0"/>
    <p:restoredTop sz="92239" autoAdjust="0"/>
  </p:normalViewPr>
  <p:slideViewPr>
    <p:cSldViewPr>
      <p:cViewPr>
        <p:scale>
          <a:sx n="100" d="100"/>
          <a:sy n="100" d="100"/>
        </p:scale>
        <p:origin x="1712" y="56"/>
      </p:cViewPr>
      <p:guideLst>
        <p:guide orient="horz" pos="602"/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102" d="100"/>
        <a:sy n="102" d="100"/>
      </p:scale>
      <p:origin x="0" y="5512"/>
    </p:cViewPr>
  </p:sorterViewPr>
  <p:notesViewPr>
    <p:cSldViewPr>
      <p:cViewPr varScale="1">
        <p:scale>
          <a:sx n="118" d="100"/>
          <a:sy n="118" d="100"/>
        </p:scale>
        <p:origin x="-2208" y="-120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theme" Target="theme/theme1.xml"/><Relationship Id="rId81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notesMaster" Target="notesMasters/notesMaster1.xml"/><Relationship Id="rId77" Type="http://schemas.openxmlformats.org/officeDocument/2006/relationships/handoutMaster" Target="handoutMasters/handoutMaster1.xml"/><Relationship Id="rId78" Type="http://schemas.openxmlformats.org/officeDocument/2006/relationships/presProps" Target="presProps.xml"/><Relationship Id="rId79" Type="http://schemas.openxmlformats.org/officeDocument/2006/relationships/viewProps" Target="viewProp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l" defTabSz="966788">
              <a:defRPr sz="13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l" defTabSz="966788">
              <a:defRPr sz="13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9BD40ED-7520-B149-A5EB-3AD7B4460C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8588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l" defTabSz="966788">
              <a:defRPr sz="13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10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710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710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l" defTabSz="966788">
              <a:defRPr sz="13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10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88156A4-34BF-E84F-B5EE-CE8433C546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5700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F772351-E445-584D-88BF-2011EFA98DBC}" type="slidenum">
              <a:rPr lang="en-US" sz="1300">
                <a:latin typeface="Arial" charset="0"/>
              </a:rPr>
              <a:pPr eaLnBrk="1" hangingPunct="1"/>
              <a:t>1</a:t>
            </a:fld>
            <a:endParaRPr lang="en-US" sz="1300">
              <a:latin typeface="Arial" charset="0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spcBef>
                <a:spcPct val="0"/>
              </a:spcBef>
            </a:pPr>
            <a:endParaRPr lang="en-US" sz="2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EEF31531-A1A2-7842-8899-F4528C505C0C}" type="slidenum">
              <a:rPr lang="en-US" sz="1300">
                <a:latin typeface="Arial" charset="0"/>
                <a:cs typeface="Arial" charset="0"/>
              </a:rPr>
              <a:pPr eaLnBrk="1" hangingPunct="1"/>
              <a:t>10</a:t>
            </a:fld>
            <a:endParaRPr lang="en-US" sz="1300">
              <a:latin typeface="Arial" charset="0"/>
              <a:cs typeface="Arial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EEF31531-A1A2-7842-8899-F4528C505C0C}" type="slidenum">
              <a:rPr lang="en-US" sz="1300">
                <a:latin typeface="Arial" charset="0"/>
                <a:cs typeface="Arial" charset="0"/>
              </a:rPr>
              <a:pPr eaLnBrk="1" hangingPunct="1"/>
              <a:t>11</a:t>
            </a:fld>
            <a:endParaRPr lang="en-US" sz="1300">
              <a:latin typeface="Arial" charset="0"/>
              <a:cs typeface="Arial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EEF31531-A1A2-7842-8899-F4528C505C0C}" type="slidenum">
              <a:rPr lang="en-US" sz="1300">
                <a:latin typeface="Arial" charset="0"/>
                <a:cs typeface="Arial" charset="0"/>
              </a:rPr>
              <a:pPr eaLnBrk="1" hangingPunct="1"/>
              <a:t>12</a:t>
            </a:fld>
            <a:endParaRPr lang="en-US" sz="1300">
              <a:latin typeface="Arial" charset="0"/>
              <a:cs typeface="Arial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EEF31531-A1A2-7842-8899-F4528C505C0C}" type="slidenum">
              <a:rPr lang="en-US" sz="1300">
                <a:latin typeface="Arial" charset="0"/>
                <a:cs typeface="Arial" charset="0"/>
              </a:rPr>
              <a:pPr eaLnBrk="1" hangingPunct="1"/>
              <a:t>13</a:t>
            </a:fld>
            <a:endParaRPr lang="en-US" sz="1300">
              <a:latin typeface="Arial" charset="0"/>
              <a:cs typeface="Arial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EEF31531-A1A2-7842-8899-F4528C505C0C}" type="slidenum">
              <a:rPr lang="en-US" sz="1300">
                <a:latin typeface="Arial" charset="0"/>
                <a:cs typeface="Arial" charset="0"/>
              </a:rPr>
              <a:pPr eaLnBrk="1" hangingPunct="1"/>
              <a:t>14</a:t>
            </a:fld>
            <a:endParaRPr lang="en-US" sz="1300">
              <a:latin typeface="Arial" charset="0"/>
              <a:cs typeface="Arial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EEF31531-A1A2-7842-8899-F4528C505C0C}" type="slidenum">
              <a:rPr lang="en-US" sz="1300">
                <a:latin typeface="Arial" charset="0"/>
                <a:cs typeface="Arial" charset="0"/>
              </a:rPr>
              <a:pPr eaLnBrk="1" hangingPunct="1"/>
              <a:t>15</a:t>
            </a:fld>
            <a:endParaRPr lang="en-US" sz="1300">
              <a:latin typeface="Arial" charset="0"/>
              <a:cs typeface="Arial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EEF31531-A1A2-7842-8899-F4528C505C0C}" type="slidenum">
              <a:rPr lang="en-US" sz="1300">
                <a:latin typeface="Arial" charset="0"/>
                <a:cs typeface="Arial" charset="0"/>
              </a:rPr>
              <a:pPr eaLnBrk="1" hangingPunct="1"/>
              <a:t>16</a:t>
            </a:fld>
            <a:endParaRPr lang="en-US" sz="1300">
              <a:latin typeface="Arial" charset="0"/>
              <a:cs typeface="Arial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EEF31531-A1A2-7842-8899-F4528C505C0C}" type="slidenum">
              <a:rPr lang="en-US" sz="1300">
                <a:latin typeface="Arial" charset="0"/>
                <a:cs typeface="Arial" charset="0"/>
              </a:rPr>
              <a:pPr eaLnBrk="1" hangingPunct="1"/>
              <a:t>17</a:t>
            </a:fld>
            <a:endParaRPr lang="en-US" sz="1300">
              <a:latin typeface="Arial" charset="0"/>
              <a:cs typeface="Arial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EEF31531-A1A2-7842-8899-F4528C505C0C}" type="slidenum">
              <a:rPr lang="en-US" sz="1300">
                <a:latin typeface="Arial" charset="0"/>
                <a:cs typeface="Arial" charset="0"/>
              </a:rPr>
              <a:pPr eaLnBrk="1" hangingPunct="1"/>
              <a:t>18</a:t>
            </a:fld>
            <a:endParaRPr lang="en-US" sz="1300">
              <a:latin typeface="Arial" charset="0"/>
              <a:cs typeface="Arial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EEF31531-A1A2-7842-8899-F4528C505C0C}" type="slidenum">
              <a:rPr lang="en-US" sz="1300">
                <a:latin typeface="Arial" charset="0"/>
                <a:cs typeface="Arial" charset="0"/>
              </a:rPr>
              <a:pPr eaLnBrk="1" hangingPunct="1"/>
              <a:t>19</a:t>
            </a:fld>
            <a:endParaRPr lang="en-US" sz="1300">
              <a:latin typeface="Arial" charset="0"/>
              <a:cs typeface="Arial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168BD246-A4F7-8741-A584-D59BF4E6D68D}" type="slidenum">
              <a:rPr lang="en-US" sz="1300">
                <a:latin typeface="Arial" charset="0"/>
              </a:rPr>
              <a:pPr eaLnBrk="1" hangingPunct="1"/>
              <a:t>2</a:t>
            </a:fld>
            <a:endParaRPr lang="en-US" sz="1300">
              <a:latin typeface="Arial" charset="0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spcBef>
                <a:spcPct val="0"/>
              </a:spcBef>
            </a:pPr>
            <a:endParaRPr lang="en-US" sz="2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168BD246-A4F7-8741-A584-D59BF4E6D68D}" type="slidenum">
              <a:rPr lang="en-US" sz="1300">
                <a:latin typeface="Arial" charset="0"/>
              </a:rPr>
              <a:pPr eaLnBrk="1" hangingPunct="1"/>
              <a:t>20</a:t>
            </a:fld>
            <a:endParaRPr lang="en-US" sz="1300">
              <a:latin typeface="Arial" charset="0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spcBef>
                <a:spcPct val="0"/>
              </a:spcBef>
            </a:pPr>
            <a:endParaRPr lang="en-US" sz="2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EEF31531-A1A2-7842-8899-F4528C505C0C}" type="slidenum">
              <a:rPr lang="en-US" sz="1300">
                <a:latin typeface="Arial" charset="0"/>
                <a:cs typeface="Arial" charset="0"/>
              </a:rPr>
              <a:pPr eaLnBrk="1" hangingPunct="1"/>
              <a:t>21</a:t>
            </a:fld>
            <a:endParaRPr lang="en-US" sz="1300">
              <a:latin typeface="Arial" charset="0"/>
              <a:cs typeface="Arial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z="1600" dirty="0" smtClean="0">
                <a:cs typeface="Arial" charset="0"/>
              </a:rPr>
              <a:t>Please check over </a:t>
            </a:r>
            <a:r>
              <a:rPr lang="en-US" sz="1600" dirty="0" err="1" smtClean="0">
                <a:cs typeface="Arial" charset="0"/>
              </a:rPr>
              <a:t>colour</a:t>
            </a:r>
            <a:r>
              <a:rPr lang="en-US" sz="1600" baseline="0" dirty="0" smtClean="0">
                <a:cs typeface="Arial" charset="0"/>
              </a:rPr>
              <a:t> keyed words</a:t>
            </a:r>
          </a:p>
          <a:p>
            <a:pPr eaLnBrk="1" hangingPunct="1"/>
            <a:endParaRPr lang="en-US" sz="1600" baseline="0" dirty="0" smtClean="0">
              <a:cs typeface="Arial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aseline="0" dirty="0" smtClean="0">
                <a:cs typeface="Arial" charset="0"/>
              </a:rPr>
              <a:t>Deleted: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dirty="0" smtClean="0">
                <a:solidFill>
                  <a:srgbClr val="0082A0"/>
                </a:solidFill>
                <a:latin typeface="Arial" charset="0"/>
                <a:ea typeface="ＭＳ Ｐゴシック" charset="0"/>
                <a:cs typeface="Arial" charset="0"/>
              </a:rPr>
              <a:t>Words</a:t>
            </a:r>
            <a:r>
              <a:rPr lang="en-US" sz="1600" kern="1200" dirty="0" smtClean="0">
                <a:solidFill>
                  <a:srgbClr val="595959"/>
                </a:solidFill>
                <a:latin typeface="Arial" charset="0"/>
                <a:ea typeface="ＭＳ Ｐゴシック" charset="0"/>
                <a:cs typeface="Arial" charset="0"/>
              </a:rPr>
              <a:t> play </a:t>
            </a:r>
            <a:r>
              <a:rPr lang="en-US" sz="1600" kern="1200" dirty="0" smtClean="0">
                <a:solidFill>
                  <a:srgbClr val="0082A0"/>
                </a:solidFill>
                <a:latin typeface="Arial" charset="0"/>
                <a:ea typeface="ＭＳ Ｐゴシック" charset="0"/>
                <a:cs typeface="Arial" charset="0"/>
              </a:rPr>
              <a:t>Subject, Predicate, </a:t>
            </a:r>
            <a:r>
              <a:rPr lang="en-US" sz="1600" kern="1200" dirty="0" smtClean="0">
                <a:solidFill>
                  <a:srgbClr val="595959"/>
                </a:solidFill>
                <a:latin typeface="Arial" charset="0"/>
                <a:ea typeface="ＭＳ Ｐゴシック" charset="0"/>
                <a:cs typeface="Arial" charset="0"/>
              </a:rPr>
              <a:t>or </a:t>
            </a:r>
            <a:r>
              <a:rPr lang="en-US" sz="1600" kern="1200" dirty="0" smtClean="0">
                <a:solidFill>
                  <a:srgbClr val="0082A0"/>
                </a:solidFill>
                <a:latin typeface="Arial" charset="0"/>
                <a:ea typeface="ＭＳ Ｐゴシック" charset="0"/>
                <a:cs typeface="Arial" charset="0"/>
              </a:rPr>
              <a:t>Object</a:t>
            </a:r>
            <a:r>
              <a:rPr lang="en-US" sz="1600" kern="1200" dirty="0" smtClean="0">
                <a:solidFill>
                  <a:srgbClr val="595959"/>
                </a:solidFill>
                <a:latin typeface="Arial" charset="0"/>
                <a:ea typeface="ＭＳ Ｐゴシック" charset="0"/>
                <a:cs typeface="Arial" charset="0"/>
              </a:rPr>
              <a:t> roles in </a:t>
            </a:r>
            <a:r>
              <a:rPr lang="en-US" sz="1600" kern="1200" dirty="0" smtClean="0">
                <a:solidFill>
                  <a:srgbClr val="0082A0"/>
                </a:solidFill>
                <a:latin typeface="Arial" charset="0"/>
                <a:ea typeface="ＭＳ Ｐゴシック" charset="0"/>
                <a:cs typeface="Arial" charset="0"/>
              </a:rPr>
              <a:t>Sentences</a:t>
            </a:r>
            <a:r>
              <a:rPr lang="en-US" sz="1600" kern="1200" dirty="0" smtClean="0">
                <a:solidFill>
                  <a:srgbClr val="595959"/>
                </a:solidFill>
                <a:latin typeface="Arial" charset="0"/>
                <a:ea typeface="ＭＳ Ｐゴシック" charset="0"/>
                <a:cs typeface="Arial" charset="0"/>
              </a:rPr>
              <a:t>.</a:t>
            </a:r>
          </a:p>
          <a:p>
            <a:pPr eaLnBrk="1" hangingPunct="1"/>
            <a:endParaRPr lang="en-US" sz="1600" dirty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EEF31531-A1A2-7842-8899-F4528C505C0C}" type="slidenum">
              <a:rPr lang="en-US" sz="1300">
                <a:latin typeface="Arial" charset="0"/>
                <a:cs typeface="Arial" charset="0"/>
              </a:rPr>
              <a:pPr eaLnBrk="1" hangingPunct="1"/>
              <a:t>22</a:t>
            </a:fld>
            <a:endParaRPr lang="en-US" sz="1300">
              <a:latin typeface="Arial" charset="0"/>
              <a:cs typeface="Arial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EEF31531-A1A2-7842-8899-F4528C505C0C}" type="slidenum">
              <a:rPr lang="en-US" sz="1300">
                <a:latin typeface="Arial" charset="0"/>
                <a:cs typeface="Arial" charset="0"/>
              </a:rPr>
              <a:pPr eaLnBrk="1" hangingPunct="1"/>
              <a:t>23</a:t>
            </a:fld>
            <a:endParaRPr lang="en-US" sz="1300">
              <a:latin typeface="Arial" charset="0"/>
              <a:cs typeface="Arial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z="1600" dirty="0" smtClean="0">
                <a:cs typeface="Arial" charset="0"/>
              </a:rPr>
              <a:t>Please check over </a:t>
            </a:r>
            <a:r>
              <a:rPr lang="en-US" sz="1600" dirty="0" err="1" smtClean="0">
                <a:cs typeface="Arial" charset="0"/>
              </a:rPr>
              <a:t>colour</a:t>
            </a:r>
            <a:r>
              <a:rPr lang="en-US" sz="1600" baseline="0" dirty="0" smtClean="0">
                <a:cs typeface="Arial" charset="0"/>
              </a:rPr>
              <a:t> keyed words</a:t>
            </a:r>
          </a:p>
          <a:p>
            <a:pPr eaLnBrk="1" hangingPunct="1"/>
            <a:endParaRPr lang="en-US" sz="1600" baseline="0" dirty="0" smtClean="0">
              <a:cs typeface="Arial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aseline="0" dirty="0" smtClean="0">
                <a:cs typeface="Arial" charset="0"/>
              </a:rPr>
              <a:t>Deleted: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dirty="0" smtClean="0">
                <a:solidFill>
                  <a:srgbClr val="0082A0"/>
                </a:solidFill>
                <a:latin typeface="Arial" charset="0"/>
                <a:ea typeface="ＭＳ Ｐゴシック" charset="0"/>
                <a:cs typeface="Arial" charset="0"/>
              </a:rPr>
              <a:t>Words</a:t>
            </a:r>
            <a:r>
              <a:rPr lang="en-US" sz="1600" kern="1200" dirty="0" smtClean="0">
                <a:solidFill>
                  <a:srgbClr val="595959"/>
                </a:solidFill>
                <a:latin typeface="Arial" charset="0"/>
                <a:ea typeface="ＭＳ Ｐゴシック" charset="0"/>
                <a:cs typeface="Arial" charset="0"/>
              </a:rPr>
              <a:t> play </a:t>
            </a:r>
            <a:r>
              <a:rPr lang="en-US" sz="1600" kern="1200" dirty="0" smtClean="0">
                <a:solidFill>
                  <a:srgbClr val="0082A0"/>
                </a:solidFill>
                <a:latin typeface="Arial" charset="0"/>
                <a:ea typeface="ＭＳ Ｐゴシック" charset="0"/>
                <a:cs typeface="Arial" charset="0"/>
              </a:rPr>
              <a:t>Subject, Predicate, </a:t>
            </a:r>
            <a:r>
              <a:rPr lang="en-US" sz="1600" kern="1200" dirty="0" smtClean="0">
                <a:solidFill>
                  <a:srgbClr val="595959"/>
                </a:solidFill>
                <a:latin typeface="Arial" charset="0"/>
                <a:ea typeface="ＭＳ Ｐゴシック" charset="0"/>
                <a:cs typeface="Arial" charset="0"/>
              </a:rPr>
              <a:t>or </a:t>
            </a:r>
            <a:r>
              <a:rPr lang="en-US" sz="1600" kern="1200" dirty="0" smtClean="0">
                <a:solidFill>
                  <a:srgbClr val="0082A0"/>
                </a:solidFill>
                <a:latin typeface="Arial" charset="0"/>
                <a:ea typeface="ＭＳ Ｐゴシック" charset="0"/>
                <a:cs typeface="Arial" charset="0"/>
              </a:rPr>
              <a:t>Object</a:t>
            </a:r>
            <a:r>
              <a:rPr lang="en-US" sz="1600" kern="1200" dirty="0" smtClean="0">
                <a:solidFill>
                  <a:srgbClr val="595959"/>
                </a:solidFill>
                <a:latin typeface="Arial" charset="0"/>
                <a:ea typeface="ＭＳ Ｐゴシック" charset="0"/>
                <a:cs typeface="Arial" charset="0"/>
              </a:rPr>
              <a:t> roles in </a:t>
            </a:r>
            <a:r>
              <a:rPr lang="en-US" sz="1600" kern="1200" dirty="0" smtClean="0">
                <a:solidFill>
                  <a:srgbClr val="0082A0"/>
                </a:solidFill>
                <a:latin typeface="Arial" charset="0"/>
                <a:ea typeface="ＭＳ Ｐゴシック" charset="0"/>
                <a:cs typeface="Arial" charset="0"/>
              </a:rPr>
              <a:t>Sentences</a:t>
            </a:r>
            <a:r>
              <a:rPr lang="en-US" sz="1600" kern="1200" dirty="0" smtClean="0">
                <a:solidFill>
                  <a:srgbClr val="595959"/>
                </a:solidFill>
                <a:latin typeface="Arial" charset="0"/>
                <a:ea typeface="ＭＳ Ｐゴシック" charset="0"/>
                <a:cs typeface="Arial" charset="0"/>
              </a:rPr>
              <a:t>.</a:t>
            </a:r>
          </a:p>
          <a:p>
            <a:pPr eaLnBrk="1" hangingPunct="1"/>
            <a:endParaRPr lang="en-US" sz="1600" dirty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168BD246-A4F7-8741-A584-D59BF4E6D68D}" type="slidenum">
              <a:rPr lang="en-US" sz="1300">
                <a:latin typeface="Arial" charset="0"/>
              </a:rPr>
              <a:pPr eaLnBrk="1" hangingPunct="1"/>
              <a:t>24</a:t>
            </a:fld>
            <a:endParaRPr lang="en-US" sz="1300">
              <a:latin typeface="Arial" charset="0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spcBef>
                <a:spcPct val="0"/>
              </a:spcBef>
            </a:pPr>
            <a:endParaRPr lang="en-US" sz="2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168BD246-A4F7-8741-A584-D59BF4E6D68D}" type="slidenum">
              <a:rPr lang="en-US" sz="1300">
                <a:latin typeface="Arial" charset="0"/>
              </a:rPr>
              <a:pPr eaLnBrk="1" hangingPunct="1"/>
              <a:t>25</a:t>
            </a:fld>
            <a:endParaRPr lang="en-US" sz="1300">
              <a:latin typeface="Arial" charset="0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spcBef>
                <a:spcPct val="0"/>
              </a:spcBef>
            </a:pPr>
            <a:endParaRPr lang="en-US" sz="2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EEF31531-A1A2-7842-8899-F4528C505C0C}" type="slidenum">
              <a:rPr lang="en-US" sz="1300">
                <a:latin typeface="Arial" charset="0"/>
                <a:cs typeface="Arial" charset="0"/>
              </a:rPr>
              <a:pPr eaLnBrk="1" hangingPunct="1"/>
              <a:t>26</a:t>
            </a:fld>
            <a:endParaRPr lang="en-US" sz="1300">
              <a:latin typeface="Arial" charset="0"/>
              <a:cs typeface="Arial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EEF31531-A1A2-7842-8899-F4528C505C0C}" type="slidenum">
              <a:rPr lang="en-US" sz="1300">
                <a:latin typeface="Arial" charset="0"/>
                <a:cs typeface="Arial" charset="0"/>
              </a:rPr>
              <a:pPr eaLnBrk="1" hangingPunct="1"/>
              <a:t>27</a:t>
            </a:fld>
            <a:endParaRPr lang="en-US" sz="1300">
              <a:latin typeface="Arial" charset="0"/>
              <a:cs typeface="Arial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EEF31531-A1A2-7842-8899-F4528C505C0C}" type="slidenum">
              <a:rPr lang="en-US" sz="1300">
                <a:latin typeface="Arial" charset="0"/>
                <a:cs typeface="Arial" charset="0"/>
              </a:rPr>
              <a:pPr eaLnBrk="1" hangingPunct="1"/>
              <a:t>28</a:t>
            </a:fld>
            <a:endParaRPr lang="en-US" sz="1300">
              <a:latin typeface="Arial" charset="0"/>
              <a:cs typeface="Arial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EEF31531-A1A2-7842-8899-F4528C505C0C}" type="slidenum">
              <a:rPr lang="en-US" sz="1300">
                <a:latin typeface="Arial" charset="0"/>
                <a:cs typeface="Arial" charset="0"/>
              </a:rPr>
              <a:pPr eaLnBrk="1" hangingPunct="1"/>
              <a:t>29</a:t>
            </a:fld>
            <a:endParaRPr lang="en-US" sz="1300">
              <a:latin typeface="Arial" charset="0"/>
              <a:cs typeface="Arial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14C1A2C-1126-C740-8F72-8ABF9B0E7F55}" type="slidenum">
              <a:rPr lang="en-US" sz="1300">
                <a:latin typeface="Arial" charset="0"/>
              </a:rPr>
              <a:pPr eaLnBrk="1" hangingPunct="1"/>
              <a:t>3</a:t>
            </a:fld>
            <a:endParaRPr lang="en-US" sz="1300">
              <a:latin typeface="Arial" charset="0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spcBef>
                <a:spcPct val="0"/>
              </a:spcBef>
            </a:pPr>
            <a:endParaRPr lang="en-US" sz="2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EEF31531-A1A2-7842-8899-F4528C505C0C}" type="slidenum">
              <a:rPr lang="en-US" sz="1300">
                <a:latin typeface="Arial" charset="0"/>
                <a:cs typeface="Arial" charset="0"/>
              </a:rPr>
              <a:pPr eaLnBrk="1" hangingPunct="1"/>
              <a:t>30</a:t>
            </a:fld>
            <a:endParaRPr lang="en-US" sz="1300">
              <a:latin typeface="Arial" charset="0"/>
              <a:cs typeface="Arial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EEF31531-A1A2-7842-8899-F4528C505C0C}" type="slidenum">
              <a:rPr lang="en-US" sz="1300">
                <a:latin typeface="Arial" charset="0"/>
                <a:cs typeface="Arial" charset="0"/>
              </a:rPr>
              <a:pPr eaLnBrk="1" hangingPunct="1"/>
              <a:t>31</a:t>
            </a:fld>
            <a:endParaRPr lang="en-US" sz="1300">
              <a:latin typeface="Arial" charset="0"/>
              <a:cs typeface="Arial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168BD246-A4F7-8741-A584-D59BF4E6D68D}" type="slidenum">
              <a:rPr lang="en-US" sz="1300">
                <a:latin typeface="Arial" charset="0"/>
              </a:rPr>
              <a:pPr eaLnBrk="1" hangingPunct="1"/>
              <a:t>32</a:t>
            </a:fld>
            <a:endParaRPr lang="en-US" sz="1300">
              <a:latin typeface="Arial" charset="0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spcBef>
                <a:spcPct val="0"/>
              </a:spcBef>
            </a:pPr>
            <a:endParaRPr lang="en-US" sz="2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EEF31531-A1A2-7842-8899-F4528C505C0C}" type="slidenum">
              <a:rPr lang="en-US" sz="1300">
                <a:latin typeface="Arial" charset="0"/>
                <a:cs typeface="Arial" charset="0"/>
              </a:rPr>
              <a:pPr eaLnBrk="1" hangingPunct="1"/>
              <a:t>33</a:t>
            </a:fld>
            <a:endParaRPr lang="en-US" sz="1300">
              <a:latin typeface="Arial" charset="0"/>
              <a:cs typeface="Arial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EEF31531-A1A2-7842-8899-F4528C505C0C}" type="slidenum">
              <a:rPr lang="en-US" sz="1300">
                <a:latin typeface="Arial" charset="0"/>
                <a:cs typeface="Arial" charset="0"/>
              </a:rPr>
              <a:pPr eaLnBrk="1" hangingPunct="1"/>
              <a:t>34</a:t>
            </a:fld>
            <a:endParaRPr lang="en-US" sz="1300">
              <a:latin typeface="Arial" charset="0"/>
              <a:cs typeface="Arial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168BD246-A4F7-8741-A584-D59BF4E6D68D}" type="slidenum">
              <a:rPr lang="en-US" sz="1300">
                <a:latin typeface="Arial" charset="0"/>
              </a:rPr>
              <a:pPr eaLnBrk="1" hangingPunct="1"/>
              <a:t>35</a:t>
            </a:fld>
            <a:endParaRPr lang="en-US" sz="1300">
              <a:latin typeface="Arial" charset="0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spcBef>
                <a:spcPct val="0"/>
              </a:spcBef>
            </a:pPr>
            <a:endParaRPr lang="en-US" sz="2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EEF31531-A1A2-7842-8899-F4528C505C0C}" type="slidenum">
              <a:rPr lang="en-US" sz="1300">
                <a:latin typeface="Arial" charset="0"/>
                <a:cs typeface="Arial" charset="0"/>
              </a:rPr>
              <a:pPr eaLnBrk="1" hangingPunct="1"/>
              <a:t>36</a:t>
            </a:fld>
            <a:endParaRPr lang="en-US" sz="1300">
              <a:latin typeface="Arial" charset="0"/>
              <a:cs typeface="Arial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EEF31531-A1A2-7842-8899-F4528C505C0C}" type="slidenum">
              <a:rPr lang="en-US" sz="1300">
                <a:latin typeface="Arial" charset="0"/>
                <a:cs typeface="Arial" charset="0"/>
              </a:rPr>
              <a:pPr eaLnBrk="1" hangingPunct="1"/>
              <a:t>37</a:t>
            </a:fld>
            <a:endParaRPr lang="en-US" sz="1300">
              <a:latin typeface="Arial" charset="0"/>
              <a:cs typeface="Arial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EEF31531-A1A2-7842-8899-F4528C505C0C}" type="slidenum">
              <a:rPr lang="en-US" sz="1300">
                <a:latin typeface="Arial" charset="0"/>
                <a:cs typeface="Arial" charset="0"/>
              </a:rPr>
              <a:pPr eaLnBrk="1" hangingPunct="1"/>
              <a:t>38</a:t>
            </a:fld>
            <a:endParaRPr lang="en-US" sz="1300">
              <a:latin typeface="Arial" charset="0"/>
              <a:cs typeface="Arial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EEF31531-A1A2-7842-8899-F4528C505C0C}" type="slidenum">
              <a:rPr lang="en-US" sz="1300">
                <a:latin typeface="Arial" charset="0"/>
                <a:cs typeface="Arial" charset="0"/>
              </a:rPr>
              <a:pPr eaLnBrk="1" hangingPunct="1"/>
              <a:t>39</a:t>
            </a:fld>
            <a:endParaRPr lang="en-US" sz="1300">
              <a:latin typeface="Arial" charset="0"/>
              <a:cs typeface="Arial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168BD246-A4F7-8741-A584-D59BF4E6D68D}" type="slidenum">
              <a:rPr lang="en-US" sz="1300">
                <a:latin typeface="Arial" charset="0"/>
              </a:rPr>
              <a:pPr eaLnBrk="1" hangingPunct="1"/>
              <a:t>4</a:t>
            </a:fld>
            <a:endParaRPr lang="en-US" sz="1300">
              <a:latin typeface="Arial" charset="0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spcBef>
                <a:spcPct val="0"/>
              </a:spcBef>
            </a:pPr>
            <a:endParaRPr lang="en-US" sz="2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EEF31531-A1A2-7842-8899-F4528C505C0C}" type="slidenum">
              <a:rPr lang="en-US" sz="1300">
                <a:latin typeface="Arial" charset="0"/>
                <a:cs typeface="Arial" charset="0"/>
              </a:rPr>
              <a:pPr eaLnBrk="1" hangingPunct="1"/>
              <a:t>40</a:t>
            </a:fld>
            <a:endParaRPr lang="en-US" sz="1300">
              <a:latin typeface="Arial" charset="0"/>
              <a:cs typeface="Arial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168BD246-A4F7-8741-A584-D59BF4E6D68D}" type="slidenum">
              <a:rPr lang="en-US" sz="1300">
                <a:latin typeface="Arial" charset="0"/>
              </a:rPr>
              <a:pPr eaLnBrk="1" hangingPunct="1"/>
              <a:t>41</a:t>
            </a:fld>
            <a:endParaRPr lang="en-US" sz="1300">
              <a:latin typeface="Arial" charset="0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spcBef>
                <a:spcPct val="0"/>
              </a:spcBef>
            </a:pPr>
            <a:endParaRPr lang="en-US" sz="2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EEF31531-A1A2-7842-8899-F4528C505C0C}" type="slidenum">
              <a:rPr lang="en-US" sz="1300">
                <a:latin typeface="Arial" charset="0"/>
                <a:cs typeface="Arial" charset="0"/>
              </a:rPr>
              <a:pPr eaLnBrk="1" hangingPunct="1"/>
              <a:t>42</a:t>
            </a:fld>
            <a:endParaRPr lang="en-US" sz="1300">
              <a:latin typeface="Arial" charset="0"/>
              <a:cs typeface="Arial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EEF31531-A1A2-7842-8899-F4528C505C0C}" type="slidenum">
              <a:rPr lang="en-US" sz="1300">
                <a:latin typeface="Arial" charset="0"/>
                <a:cs typeface="Arial" charset="0"/>
              </a:rPr>
              <a:pPr eaLnBrk="1" hangingPunct="1"/>
              <a:t>43</a:t>
            </a:fld>
            <a:endParaRPr lang="en-US" sz="1300">
              <a:latin typeface="Arial" charset="0"/>
              <a:cs typeface="Arial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EEF31531-A1A2-7842-8899-F4528C505C0C}" type="slidenum">
              <a:rPr lang="en-US" sz="1300">
                <a:latin typeface="Arial" charset="0"/>
                <a:cs typeface="Arial" charset="0"/>
              </a:rPr>
              <a:pPr eaLnBrk="1" hangingPunct="1"/>
              <a:t>44</a:t>
            </a:fld>
            <a:endParaRPr lang="en-US" sz="1300">
              <a:latin typeface="Arial" charset="0"/>
              <a:cs typeface="Arial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EEF31531-A1A2-7842-8899-F4528C505C0C}" type="slidenum">
              <a:rPr lang="en-US" sz="1300">
                <a:latin typeface="Arial" charset="0"/>
                <a:cs typeface="Arial" charset="0"/>
              </a:rPr>
              <a:pPr eaLnBrk="1" hangingPunct="1"/>
              <a:t>45</a:t>
            </a:fld>
            <a:endParaRPr lang="en-US" sz="1300">
              <a:latin typeface="Arial" charset="0"/>
              <a:cs typeface="Arial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EEF31531-A1A2-7842-8899-F4528C505C0C}" type="slidenum">
              <a:rPr lang="en-US" sz="1300">
                <a:latin typeface="Arial" charset="0"/>
                <a:cs typeface="Arial" charset="0"/>
              </a:rPr>
              <a:pPr eaLnBrk="1" hangingPunct="1"/>
              <a:t>46</a:t>
            </a:fld>
            <a:endParaRPr lang="en-US" sz="1300">
              <a:latin typeface="Arial" charset="0"/>
              <a:cs typeface="Arial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168BD246-A4F7-8741-A584-D59BF4E6D68D}" type="slidenum">
              <a:rPr lang="en-US" sz="1300">
                <a:latin typeface="Arial" charset="0"/>
              </a:rPr>
              <a:pPr eaLnBrk="1" hangingPunct="1"/>
              <a:t>47</a:t>
            </a:fld>
            <a:endParaRPr lang="en-US" sz="1300">
              <a:latin typeface="Arial" charset="0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spcBef>
                <a:spcPct val="0"/>
              </a:spcBef>
            </a:pPr>
            <a:endParaRPr lang="en-US" sz="2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EEF31531-A1A2-7842-8899-F4528C505C0C}" type="slidenum">
              <a:rPr lang="en-US" sz="1300">
                <a:latin typeface="Arial" charset="0"/>
                <a:cs typeface="Arial" charset="0"/>
              </a:rPr>
              <a:pPr eaLnBrk="1" hangingPunct="1"/>
              <a:t>48</a:t>
            </a:fld>
            <a:endParaRPr lang="en-US" sz="1300">
              <a:latin typeface="Arial" charset="0"/>
              <a:cs typeface="Arial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EEF31531-A1A2-7842-8899-F4528C505C0C}" type="slidenum">
              <a:rPr lang="en-US" sz="1300">
                <a:latin typeface="Arial" charset="0"/>
                <a:cs typeface="Arial" charset="0"/>
              </a:rPr>
              <a:pPr eaLnBrk="1" hangingPunct="1"/>
              <a:t>49</a:t>
            </a:fld>
            <a:endParaRPr lang="en-US" sz="1300">
              <a:latin typeface="Arial" charset="0"/>
              <a:cs typeface="Arial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168BD246-A4F7-8741-A584-D59BF4E6D68D}" type="slidenum">
              <a:rPr lang="en-US" sz="1300">
                <a:latin typeface="Arial" charset="0"/>
              </a:rPr>
              <a:pPr eaLnBrk="1" hangingPunct="1"/>
              <a:t>5</a:t>
            </a:fld>
            <a:endParaRPr lang="en-US" sz="1300">
              <a:latin typeface="Arial" charset="0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spcBef>
                <a:spcPct val="0"/>
              </a:spcBef>
            </a:pPr>
            <a:endParaRPr lang="en-US" sz="2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EEF31531-A1A2-7842-8899-F4528C505C0C}" type="slidenum">
              <a:rPr lang="en-US" sz="1300">
                <a:latin typeface="Arial" charset="0"/>
                <a:cs typeface="Arial" charset="0"/>
              </a:rPr>
              <a:pPr eaLnBrk="1" hangingPunct="1"/>
              <a:t>50</a:t>
            </a:fld>
            <a:endParaRPr lang="en-US" sz="1300">
              <a:latin typeface="Arial" charset="0"/>
              <a:cs typeface="Arial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168BD246-A4F7-8741-A584-D59BF4E6D68D}" type="slidenum">
              <a:rPr lang="en-US" sz="1300">
                <a:latin typeface="Arial" charset="0"/>
              </a:rPr>
              <a:pPr eaLnBrk="1" hangingPunct="1"/>
              <a:t>51</a:t>
            </a:fld>
            <a:endParaRPr lang="en-US" sz="1300">
              <a:latin typeface="Arial" charset="0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spcBef>
                <a:spcPct val="0"/>
              </a:spcBef>
            </a:pPr>
            <a:endParaRPr lang="en-US" sz="2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EEF31531-A1A2-7842-8899-F4528C505C0C}" type="slidenum">
              <a:rPr lang="en-US" sz="1300">
                <a:latin typeface="Arial" charset="0"/>
                <a:cs typeface="Arial" charset="0"/>
              </a:rPr>
              <a:pPr eaLnBrk="1" hangingPunct="1"/>
              <a:t>52</a:t>
            </a:fld>
            <a:endParaRPr lang="en-US" sz="1300">
              <a:latin typeface="Arial" charset="0"/>
              <a:cs typeface="Arial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EEF31531-A1A2-7842-8899-F4528C505C0C}" type="slidenum">
              <a:rPr lang="en-US" sz="1300">
                <a:latin typeface="Arial" charset="0"/>
                <a:cs typeface="Arial" charset="0"/>
              </a:rPr>
              <a:pPr eaLnBrk="1" hangingPunct="1"/>
              <a:t>53</a:t>
            </a:fld>
            <a:endParaRPr lang="en-US" sz="1300">
              <a:latin typeface="Arial" charset="0"/>
              <a:cs typeface="Arial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EEF31531-A1A2-7842-8899-F4528C505C0C}" type="slidenum">
              <a:rPr lang="en-US" sz="1300">
                <a:latin typeface="Arial" charset="0"/>
                <a:cs typeface="Arial" charset="0"/>
              </a:rPr>
              <a:pPr eaLnBrk="1" hangingPunct="1"/>
              <a:t>54</a:t>
            </a:fld>
            <a:endParaRPr lang="en-US" sz="1300">
              <a:latin typeface="Arial" charset="0"/>
              <a:cs typeface="Arial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EEF31531-A1A2-7842-8899-F4528C505C0C}" type="slidenum">
              <a:rPr lang="en-US" sz="1300">
                <a:latin typeface="Arial" charset="0"/>
                <a:cs typeface="Arial" charset="0"/>
              </a:rPr>
              <a:pPr eaLnBrk="1" hangingPunct="1"/>
              <a:t>55</a:t>
            </a:fld>
            <a:endParaRPr lang="en-US" sz="1300">
              <a:latin typeface="Arial" charset="0"/>
              <a:cs typeface="Arial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EEF31531-A1A2-7842-8899-F4528C505C0C}" type="slidenum">
              <a:rPr lang="en-US" sz="1300">
                <a:latin typeface="Arial" charset="0"/>
                <a:cs typeface="Arial" charset="0"/>
              </a:rPr>
              <a:pPr eaLnBrk="1" hangingPunct="1"/>
              <a:t>56</a:t>
            </a:fld>
            <a:endParaRPr lang="en-US" sz="1300">
              <a:latin typeface="Arial" charset="0"/>
              <a:cs typeface="Arial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168BD246-A4F7-8741-A584-D59BF4E6D68D}" type="slidenum">
              <a:rPr lang="en-US" sz="1300">
                <a:latin typeface="Arial" charset="0"/>
              </a:rPr>
              <a:pPr eaLnBrk="1" hangingPunct="1"/>
              <a:t>57</a:t>
            </a:fld>
            <a:endParaRPr lang="en-US" sz="1300">
              <a:latin typeface="Arial" charset="0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spcBef>
                <a:spcPct val="0"/>
              </a:spcBef>
            </a:pPr>
            <a:endParaRPr lang="en-US" sz="2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168BD246-A4F7-8741-A584-D59BF4E6D68D}" type="slidenum">
              <a:rPr lang="en-US" sz="1300">
                <a:latin typeface="Arial" charset="0"/>
              </a:rPr>
              <a:pPr eaLnBrk="1" hangingPunct="1"/>
              <a:t>58</a:t>
            </a:fld>
            <a:endParaRPr lang="en-US" sz="1300">
              <a:latin typeface="Arial" charset="0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spcBef>
                <a:spcPct val="0"/>
              </a:spcBef>
            </a:pPr>
            <a:endParaRPr lang="en-US" sz="2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EEF31531-A1A2-7842-8899-F4528C505C0C}" type="slidenum">
              <a:rPr lang="en-US" sz="1300">
                <a:latin typeface="Arial" charset="0"/>
                <a:cs typeface="Arial" charset="0"/>
              </a:rPr>
              <a:pPr eaLnBrk="1" hangingPunct="1"/>
              <a:t>59</a:t>
            </a:fld>
            <a:endParaRPr lang="en-US" sz="1300">
              <a:latin typeface="Arial" charset="0"/>
              <a:cs typeface="Arial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168BD246-A4F7-8741-A584-D59BF4E6D68D}" type="slidenum">
              <a:rPr lang="en-US" sz="1300">
                <a:latin typeface="Arial" charset="0"/>
              </a:rPr>
              <a:pPr eaLnBrk="1" hangingPunct="1"/>
              <a:t>6</a:t>
            </a:fld>
            <a:endParaRPr lang="en-US" sz="1300">
              <a:latin typeface="Arial" charset="0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spcBef>
                <a:spcPct val="0"/>
              </a:spcBef>
            </a:pPr>
            <a:endParaRPr lang="en-US" sz="2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EEF31531-A1A2-7842-8899-F4528C505C0C}" type="slidenum">
              <a:rPr lang="en-US" sz="1300">
                <a:latin typeface="Arial" charset="0"/>
                <a:cs typeface="Arial" charset="0"/>
              </a:rPr>
              <a:pPr eaLnBrk="1" hangingPunct="1"/>
              <a:t>60</a:t>
            </a:fld>
            <a:endParaRPr lang="en-US" sz="1300">
              <a:latin typeface="Arial" charset="0"/>
              <a:cs typeface="Arial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EEF31531-A1A2-7842-8899-F4528C505C0C}" type="slidenum">
              <a:rPr lang="en-US" sz="1300">
                <a:latin typeface="Arial" charset="0"/>
                <a:cs typeface="Arial" charset="0"/>
              </a:rPr>
              <a:pPr eaLnBrk="1" hangingPunct="1"/>
              <a:t>61</a:t>
            </a:fld>
            <a:endParaRPr lang="en-US" sz="1300">
              <a:latin typeface="Arial" charset="0"/>
              <a:cs typeface="Arial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EEF31531-A1A2-7842-8899-F4528C505C0C}" type="slidenum">
              <a:rPr lang="en-US" sz="1300">
                <a:latin typeface="Arial" charset="0"/>
                <a:cs typeface="Arial" charset="0"/>
              </a:rPr>
              <a:pPr eaLnBrk="1" hangingPunct="1"/>
              <a:t>62</a:t>
            </a:fld>
            <a:endParaRPr lang="en-US" sz="1300">
              <a:latin typeface="Arial" charset="0"/>
              <a:cs typeface="Arial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EEF31531-A1A2-7842-8899-F4528C505C0C}" type="slidenum">
              <a:rPr lang="en-US" sz="1300">
                <a:latin typeface="Arial" charset="0"/>
                <a:cs typeface="Arial" charset="0"/>
              </a:rPr>
              <a:pPr eaLnBrk="1" hangingPunct="1"/>
              <a:t>63</a:t>
            </a:fld>
            <a:endParaRPr lang="en-US" sz="1300">
              <a:latin typeface="Arial" charset="0"/>
              <a:cs typeface="Arial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EEF31531-A1A2-7842-8899-F4528C505C0C}" type="slidenum">
              <a:rPr lang="en-US" sz="1300">
                <a:latin typeface="Arial" charset="0"/>
                <a:cs typeface="Arial" charset="0"/>
              </a:rPr>
              <a:pPr eaLnBrk="1" hangingPunct="1"/>
              <a:t>64</a:t>
            </a:fld>
            <a:endParaRPr lang="en-US" sz="1300">
              <a:latin typeface="Arial" charset="0"/>
              <a:cs typeface="Arial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EEF31531-A1A2-7842-8899-F4528C505C0C}" type="slidenum">
              <a:rPr lang="en-US" sz="1300">
                <a:latin typeface="Arial" charset="0"/>
                <a:cs typeface="Arial" charset="0"/>
              </a:rPr>
              <a:pPr eaLnBrk="1" hangingPunct="1"/>
              <a:t>65</a:t>
            </a:fld>
            <a:endParaRPr lang="en-US" sz="1300">
              <a:latin typeface="Arial" charset="0"/>
              <a:cs typeface="Arial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EEF31531-A1A2-7842-8899-F4528C505C0C}" type="slidenum">
              <a:rPr lang="en-US" sz="1300">
                <a:latin typeface="Arial" charset="0"/>
                <a:cs typeface="Arial" charset="0"/>
              </a:rPr>
              <a:pPr eaLnBrk="1" hangingPunct="1"/>
              <a:t>66</a:t>
            </a:fld>
            <a:endParaRPr lang="en-US" sz="1300">
              <a:latin typeface="Arial" charset="0"/>
              <a:cs typeface="Arial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168BD246-A4F7-8741-A584-D59BF4E6D68D}" type="slidenum">
              <a:rPr lang="en-US" sz="1300">
                <a:latin typeface="Arial" charset="0"/>
              </a:rPr>
              <a:pPr eaLnBrk="1" hangingPunct="1"/>
              <a:t>67</a:t>
            </a:fld>
            <a:endParaRPr lang="en-US" sz="1300">
              <a:latin typeface="Arial" charset="0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spcBef>
                <a:spcPct val="0"/>
              </a:spcBef>
            </a:pPr>
            <a:endParaRPr lang="en-US" sz="2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EEF31531-A1A2-7842-8899-F4528C505C0C}" type="slidenum">
              <a:rPr lang="en-US" sz="1300">
                <a:latin typeface="Arial" charset="0"/>
                <a:cs typeface="Arial" charset="0"/>
              </a:rPr>
              <a:pPr eaLnBrk="1" hangingPunct="1"/>
              <a:t>68</a:t>
            </a:fld>
            <a:endParaRPr lang="en-US" sz="1300">
              <a:latin typeface="Arial" charset="0"/>
              <a:cs typeface="Arial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168BD246-A4F7-8741-A584-D59BF4E6D68D}" type="slidenum">
              <a:rPr lang="en-US" sz="1300">
                <a:latin typeface="Arial" charset="0"/>
              </a:rPr>
              <a:pPr eaLnBrk="1" hangingPunct="1"/>
              <a:t>69</a:t>
            </a:fld>
            <a:endParaRPr lang="en-US" sz="1300">
              <a:latin typeface="Arial" charset="0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spcBef>
                <a:spcPct val="0"/>
              </a:spcBef>
            </a:pPr>
            <a:endParaRPr lang="en-US" sz="2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EEF31531-A1A2-7842-8899-F4528C505C0C}" type="slidenum">
              <a:rPr lang="en-US" sz="1300">
                <a:latin typeface="Arial" charset="0"/>
                <a:cs typeface="Arial" charset="0"/>
              </a:rPr>
              <a:pPr eaLnBrk="1" hangingPunct="1"/>
              <a:t>7</a:t>
            </a:fld>
            <a:endParaRPr lang="en-US" sz="1300">
              <a:latin typeface="Arial" charset="0"/>
              <a:cs typeface="Arial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EEF31531-A1A2-7842-8899-F4528C505C0C}" type="slidenum">
              <a:rPr lang="en-US" sz="1300">
                <a:latin typeface="Arial" charset="0"/>
                <a:cs typeface="Arial" charset="0"/>
              </a:rPr>
              <a:pPr eaLnBrk="1" hangingPunct="1"/>
              <a:t>70</a:t>
            </a:fld>
            <a:endParaRPr lang="en-US" sz="1300">
              <a:latin typeface="Arial" charset="0"/>
              <a:cs typeface="Arial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168BD246-A4F7-8741-A584-D59BF4E6D68D}" type="slidenum">
              <a:rPr lang="en-US" sz="1300">
                <a:latin typeface="Arial" charset="0"/>
              </a:rPr>
              <a:pPr eaLnBrk="1" hangingPunct="1"/>
              <a:t>71</a:t>
            </a:fld>
            <a:endParaRPr lang="en-US" sz="1300">
              <a:latin typeface="Arial" charset="0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spcBef>
                <a:spcPct val="0"/>
              </a:spcBef>
            </a:pPr>
            <a:endParaRPr lang="en-US" sz="2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EEF31531-A1A2-7842-8899-F4528C505C0C}" type="slidenum">
              <a:rPr lang="en-US" sz="1300">
                <a:latin typeface="Arial" charset="0"/>
                <a:cs typeface="Arial" charset="0"/>
              </a:rPr>
              <a:pPr eaLnBrk="1" hangingPunct="1"/>
              <a:t>72</a:t>
            </a:fld>
            <a:endParaRPr lang="en-US" sz="1300">
              <a:latin typeface="Arial" charset="0"/>
              <a:cs typeface="Arial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EEF31531-A1A2-7842-8899-F4528C505C0C}" type="slidenum">
              <a:rPr lang="en-US" sz="1300">
                <a:latin typeface="Arial" charset="0"/>
                <a:cs typeface="Arial" charset="0"/>
              </a:rPr>
              <a:pPr eaLnBrk="1" hangingPunct="1"/>
              <a:t>73</a:t>
            </a:fld>
            <a:endParaRPr lang="en-US" sz="1300">
              <a:latin typeface="Arial" charset="0"/>
              <a:cs typeface="Arial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ED6001-F448-A544-A7DB-B914AE397B7E}" type="slidenum">
              <a:rPr lang="en-US" sz="1300">
                <a:latin typeface="Arial" charset="0"/>
              </a:rPr>
              <a:pPr eaLnBrk="1" hangingPunct="1"/>
              <a:t>74</a:t>
            </a:fld>
            <a:endParaRPr lang="en-US" sz="1300">
              <a:latin typeface="Arial" charset="0"/>
            </a:endParaRPr>
          </a:p>
        </p:txBody>
      </p:sp>
      <p:sp>
        <p:nvSpPr>
          <p:cNvPr id="14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spcBef>
                <a:spcPct val="0"/>
              </a:spcBef>
            </a:pPr>
            <a:endParaRPr lang="en-US" sz="2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EEF31531-A1A2-7842-8899-F4528C505C0C}" type="slidenum">
              <a:rPr lang="en-US" sz="1300">
                <a:latin typeface="Arial" charset="0"/>
                <a:cs typeface="Arial" charset="0"/>
              </a:rPr>
              <a:pPr eaLnBrk="1" hangingPunct="1"/>
              <a:t>8</a:t>
            </a:fld>
            <a:endParaRPr lang="en-US" sz="1300">
              <a:latin typeface="Arial" charset="0"/>
              <a:cs typeface="Arial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EEF31531-A1A2-7842-8899-F4528C505C0C}" type="slidenum">
              <a:rPr lang="en-US" sz="1300">
                <a:latin typeface="Arial" charset="0"/>
                <a:cs typeface="Arial" charset="0"/>
              </a:rPr>
              <a:pPr eaLnBrk="1" hangingPunct="1"/>
              <a:t>9</a:t>
            </a:fld>
            <a:endParaRPr lang="en-US" sz="1300">
              <a:latin typeface="Arial" charset="0"/>
              <a:cs typeface="Arial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219200" y="3581400"/>
            <a:ext cx="6705600" cy="1905000"/>
          </a:xfrm>
        </p:spPr>
        <p:txBody>
          <a:bodyPr/>
          <a:lstStyle>
            <a:lvl1pPr marL="0" indent="0" algn="ctr">
              <a:buFont typeface="Wingdings" charset="2"/>
              <a:buNone/>
              <a:defRPr i="1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7836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1219200" y="2542309"/>
            <a:ext cx="6705600" cy="1039091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477000"/>
            <a:ext cx="2895600" cy="2286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License CC-BY-SA 4.0 (International).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516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534400" cy="9556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477000"/>
            <a:ext cx="2895600" cy="228600"/>
          </a:xfrm>
        </p:spPr>
        <p:txBody>
          <a:bodyPr/>
          <a:lstStyle>
            <a:lvl1pPr>
              <a:defRPr b="0" i="0">
                <a:solidFill>
                  <a:schemeClr val="tx1">
                    <a:lumMod val="50000"/>
                    <a:lumOff val="50000"/>
                  </a:schemeClr>
                </a:solidFill>
                <a:latin typeface="Calibri Light"/>
                <a:cs typeface="Calibri Light"/>
              </a:defRPr>
            </a:lvl1pPr>
          </a:lstStyle>
          <a:p>
            <a:pPr>
              <a:defRPr/>
            </a:pPr>
            <a:r>
              <a:rPr lang="en-US" dirty="0" smtClean="0"/>
              <a:t>License CC-BY-SA 4.0 (International).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2530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477000"/>
            <a:ext cx="2895600" cy="2286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License CC-BY-SA 4.0 (International).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234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477000"/>
            <a:ext cx="2895600" cy="2286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License CC-BY-SA 4.0 (International).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457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838200" y="1600200"/>
            <a:ext cx="3429000" cy="4114800"/>
          </a:xfrm>
        </p:spPr>
        <p:txBody>
          <a:bodyPr/>
          <a:lstStyle>
            <a:lvl1pPr>
              <a:lnSpc>
                <a:spcPts val="2560"/>
              </a:lnSpc>
              <a:spcBef>
                <a:spcPts val="672"/>
              </a:spcBef>
              <a:spcAft>
                <a:spcPts val="0"/>
              </a:spcAft>
              <a:defRPr/>
            </a:lvl1pPr>
          </a:lstStyle>
          <a:p>
            <a:pPr lvl="0"/>
            <a:r>
              <a:rPr lang="en-GB" dirty="0" smtClean="0"/>
              <a:t>Click to Edit </a:t>
            </a:r>
          </a:p>
          <a:p>
            <a:pPr lvl="0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477000"/>
            <a:ext cx="2895600" cy="2286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License CC-BY-SA 4.0 (International).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458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jpg"/><Relationship Id="rId8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PL_slidebackground1.jp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26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152400"/>
            <a:ext cx="8534400" cy="9556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371600"/>
            <a:ext cx="8458200" cy="47244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smtClean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Picture 2" descr="oplogo1.png"/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463"/>
          <a:stretch/>
        </p:blipFill>
        <p:spPr>
          <a:xfrm>
            <a:off x="7676537" y="6248400"/>
            <a:ext cx="1238863" cy="431796"/>
          </a:xfrm>
          <a:prstGeom prst="rect">
            <a:avLst/>
          </a:prstGeom>
        </p:spPr>
      </p:pic>
      <p:sp>
        <p:nvSpPr>
          <p:cNvPr id="11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152400" y="6477000"/>
            <a:ext cx="28956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900">
                <a:latin typeface="+mn-lt"/>
                <a:ea typeface="ＭＳ Ｐゴシック" charset="0"/>
                <a:cs typeface="Calibri"/>
              </a:defRPr>
            </a:lvl1pPr>
          </a:lstStyle>
          <a:p>
            <a:pPr>
              <a:defRPr/>
            </a:pPr>
            <a:r>
              <a:rPr lang="en-US" dirty="0" smtClean="0"/>
              <a:t>License CC-BY-SA 4.0 (International). 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1" r:id="rId4"/>
    <p:sldLayoutId id="2147483875" r:id="rId5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 i="0" spc="-50">
          <a:solidFill>
            <a:srgbClr val="0082A0"/>
          </a:solidFill>
          <a:latin typeface="Calibri"/>
          <a:ea typeface="ＭＳ Ｐゴシック" charset="0"/>
          <a:cs typeface="Calibri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0093B6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0093B6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0093B6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0093B6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0093B6"/>
          </a:solidFill>
          <a:latin typeface="Arial" charset="0"/>
          <a:ea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0093B6"/>
          </a:solidFill>
          <a:latin typeface="Arial" charset="0"/>
          <a:ea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0093B6"/>
          </a:solidFill>
          <a:latin typeface="Arial" charset="0"/>
          <a:ea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0093B6"/>
          </a:solidFill>
          <a:latin typeface="Arial" charset="0"/>
          <a:ea typeface="Arial" charset="0"/>
          <a:cs typeface="Arial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Clr>
          <a:schemeClr val="tx1">
            <a:lumMod val="65000"/>
            <a:lumOff val="35000"/>
          </a:schemeClr>
        </a:buClr>
        <a:buSzPct val="100000"/>
        <a:buFont typeface="Arial"/>
        <a:buNone/>
        <a:defRPr sz="2800" b="0" i="0">
          <a:solidFill>
            <a:schemeClr val="tx1">
              <a:lumMod val="65000"/>
              <a:lumOff val="35000"/>
            </a:schemeClr>
          </a:solidFill>
          <a:latin typeface="Calibri Light"/>
          <a:ea typeface="ＭＳ Ｐゴシック" charset="0"/>
          <a:cs typeface="Calibri Light"/>
        </a:defRPr>
      </a:lvl1pPr>
      <a:lvl2pPr marL="593800" indent="0" algn="l" rtl="0" eaLnBrk="0" fontAlgn="base" hangingPunct="0">
        <a:spcBef>
          <a:spcPct val="20000"/>
        </a:spcBef>
        <a:spcAft>
          <a:spcPct val="0"/>
        </a:spcAft>
        <a:buClrTx/>
        <a:buSzPct val="120000"/>
        <a:buFont typeface="Arial"/>
        <a:buNone/>
        <a:defRPr sz="2400" b="0" i="0">
          <a:solidFill>
            <a:schemeClr val="tx1">
              <a:lumMod val="65000"/>
              <a:lumOff val="35000"/>
            </a:schemeClr>
          </a:solidFill>
          <a:latin typeface="Calibri Light"/>
          <a:ea typeface="ＭＳ Ｐゴシック" charset="0"/>
          <a:cs typeface="Calibri Light"/>
        </a:defRPr>
      </a:lvl2pPr>
      <a:lvl3pPr marL="1079500" indent="-177800" algn="l" rtl="0" eaLnBrk="0" fontAlgn="base" hangingPunct="0">
        <a:spcBef>
          <a:spcPct val="20000"/>
        </a:spcBef>
        <a:spcAft>
          <a:spcPct val="0"/>
        </a:spcAft>
        <a:buClrTx/>
        <a:buSzPct val="75000"/>
        <a:buFont typeface="Wingdings" charset="2"/>
        <a:buChar char="›"/>
        <a:defRPr sz="2200" b="0" i="0">
          <a:solidFill>
            <a:schemeClr val="tx1">
              <a:lumMod val="65000"/>
              <a:lumOff val="35000"/>
            </a:schemeClr>
          </a:solidFill>
          <a:latin typeface="Calibri Light"/>
          <a:ea typeface="ＭＳ Ｐゴシック" charset="0"/>
          <a:cs typeface="Calibri Light"/>
        </a:defRPr>
      </a:lvl3pPr>
      <a:lvl4pPr marL="1346200" indent="-177800" algn="l" rtl="0" eaLnBrk="0" fontAlgn="base" hangingPunct="0">
        <a:spcBef>
          <a:spcPct val="20000"/>
        </a:spcBef>
        <a:spcAft>
          <a:spcPct val="0"/>
        </a:spcAft>
        <a:buClrTx/>
        <a:buSzPct val="80000"/>
        <a:buFont typeface="Wingdings" charset="2"/>
        <a:buChar char="›"/>
        <a:defRPr sz="2000" b="0" i="0">
          <a:solidFill>
            <a:schemeClr val="tx1">
              <a:lumMod val="65000"/>
              <a:lumOff val="35000"/>
            </a:schemeClr>
          </a:solidFill>
          <a:latin typeface="Calibri Light"/>
          <a:ea typeface="ＭＳ Ｐゴシック" charset="0"/>
          <a:cs typeface="Calibri Light"/>
        </a:defRPr>
      </a:lvl4pPr>
      <a:lvl5pPr marL="1524000" indent="-177800" algn="l" rtl="0" eaLnBrk="0" fontAlgn="base" hangingPunct="0">
        <a:spcBef>
          <a:spcPct val="20000"/>
        </a:spcBef>
        <a:spcAft>
          <a:spcPct val="0"/>
        </a:spcAft>
        <a:buClrTx/>
        <a:buSzPct val="80000"/>
        <a:buFont typeface="Wingdings" charset="2"/>
        <a:buChar char="›"/>
        <a:defRPr sz="2000" b="0" i="0">
          <a:solidFill>
            <a:schemeClr val="tx1">
              <a:lumMod val="65000"/>
              <a:lumOff val="35000"/>
            </a:schemeClr>
          </a:solidFill>
          <a:latin typeface="Calibri Light"/>
          <a:ea typeface="ＭＳ Ｐゴシック" charset="0"/>
          <a:cs typeface="Calibri Light"/>
        </a:defRPr>
      </a:lvl5pPr>
      <a:lvl6pPr marL="2527300" indent="-387350" algn="l" rtl="0" fontAlgn="base">
        <a:spcBef>
          <a:spcPct val="20000"/>
        </a:spcBef>
        <a:spcAft>
          <a:spcPct val="0"/>
        </a:spcAft>
        <a:buClr>
          <a:schemeClr val="folHlink"/>
        </a:buClr>
        <a:buFont typeface="Wingdings" charset="2"/>
        <a:buChar char="n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84500" indent="-387350" algn="l" rtl="0" fontAlgn="base">
        <a:spcBef>
          <a:spcPct val="20000"/>
        </a:spcBef>
        <a:spcAft>
          <a:spcPct val="0"/>
        </a:spcAft>
        <a:buClr>
          <a:schemeClr val="folHlink"/>
        </a:buClr>
        <a:buFont typeface="Wingdings" charset="2"/>
        <a:buChar char="n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41700" indent="-387350" algn="l" rtl="0" fontAlgn="base">
        <a:spcBef>
          <a:spcPct val="20000"/>
        </a:spcBef>
        <a:spcAft>
          <a:spcPct val="0"/>
        </a:spcAft>
        <a:buClr>
          <a:schemeClr val="folHlink"/>
        </a:buClr>
        <a:buFont typeface="Wingdings" charset="2"/>
        <a:buChar char="n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98900" indent="-387350" algn="l" rtl="0" fontAlgn="base">
        <a:spcBef>
          <a:spcPct val="20000"/>
        </a:spcBef>
        <a:spcAft>
          <a:spcPct val="0"/>
        </a:spcAft>
        <a:buClr>
          <a:schemeClr val="folHlink"/>
        </a:buClr>
        <a:buFont typeface="Wingdings" charset="2"/>
        <a:buChar char="n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://kingsley.idehen.net/dataspace/person/kidehen#this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://kingsley.idehen.net/dataspace/person/kidehen#this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id.myopenlink.net/public_home/KingsleyUyiIdehen/Public/YouID/IDcard_LinkedIn_140605_133052/index.html" TargetMode="External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2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25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7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8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9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26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28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20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29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30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31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32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34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35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36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37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38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39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40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penlinksw.com/ontology/acl" TargetMode="External"/><Relationship Id="rId4" Type="http://schemas.openxmlformats.org/officeDocument/2006/relationships/hyperlink" Target="http://www.w3.org/ns/auth/acl" TargetMode="External"/><Relationship Id="rId5" Type="http://schemas.openxmlformats.org/officeDocument/2006/relationships/hyperlink" Target="http://xmlns.com/foaf/0.1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penlinksw.com/ontology/acl" TargetMode="External"/><Relationship Id="rId4" Type="http://schemas.openxmlformats.org/officeDocument/2006/relationships/hyperlink" Target="http://www.w3.org/ns/auth/acl" TargetMode="External"/><Relationship Id="rId5" Type="http://schemas.openxmlformats.org/officeDocument/2006/relationships/hyperlink" Target="http://xmlns.com/foaf/0.1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penlinksw.com/ontology/acl" TargetMode="External"/><Relationship Id="rId4" Type="http://schemas.openxmlformats.org/officeDocument/2006/relationships/hyperlink" Target="http://www.w3.org/ns/auth/acl" TargetMode="External"/><Relationship Id="rId5" Type="http://schemas.openxmlformats.org/officeDocument/2006/relationships/hyperlink" Target="http://xmlns.com/foaf/0.1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://kingsley.idehen.net/DAV/home/kidehen/Public/Linked%20Data%20Documents/GlossaryOfTerms.ttl#WebID" TargetMode="External"/><Relationship Id="rId4" Type="http://schemas.openxmlformats.org/officeDocument/2006/relationships/hyperlink" Target="http://kingsley.idehen.net/DAV/home/kidehen/Public/Linked%20Data%20Documents/GlossaryOfTerms.ttl#WebIDTLSProtocol" TargetMode="External"/><Relationship Id="rId5" Type="http://schemas.openxmlformats.org/officeDocument/2006/relationships/hyperlink" Target="http://kingsley.idehen.net/DAV/home/kidehen/Public/Linked%20Data%20Documents/GlossaryOfTerms.ttl#NetID" TargetMode="External"/><Relationship Id="rId6" Type="http://schemas.openxmlformats.org/officeDocument/2006/relationships/hyperlink" Target="http://kingsley.idehen.net/DAV/home/kidehen/Public/Linked%20Data%20Documents/GlossaryOfTerms.ttl#NetIDTLSProtocol" TargetMode="External"/><Relationship Id="rId7" Type="http://schemas.openxmlformats.org/officeDocument/2006/relationships/hyperlink" Target="http://bit.ly/1frjVhu" TargetMode="External"/><Relationship Id="rId8" Type="http://schemas.openxmlformats.org/officeDocument/2006/relationships/hyperlink" Target="http://bit.ly/1b27VQG" TargetMode="External"/><Relationship Id="rId9" Type="http://schemas.openxmlformats.org/officeDocument/2006/relationships/hyperlink" Target="http://bit.ly/L3SqR6" TargetMode="External"/><Relationship Id="rId10" Type="http://schemas.openxmlformats.org/officeDocument/2006/relationships/hyperlink" Target="http://bit.ly/1fluti1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3.xml"/></Relationships>
</file>

<file path=ppt/slides/_rels/slide74.xml.rels><?xml version="1.0" encoding="UTF-8" standalone="yes"?>
<Relationships xmlns="http://schemas.openxmlformats.org/package/2006/relationships"><Relationship Id="rId11" Type="http://schemas.openxmlformats.org/officeDocument/2006/relationships/hyperlink" Target="https://plus.google.com/112399767740508618350/posts" TargetMode="External"/><Relationship Id="rId1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4.xml"/><Relationship Id="rId3" Type="http://schemas.openxmlformats.org/officeDocument/2006/relationships/hyperlink" Target="http://www.openlinksw.com/" TargetMode="External"/><Relationship Id="rId4" Type="http://schemas.openxmlformats.org/officeDocument/2006/relationships/hyperlink" Target="http://youid.openlinksw.com" TargetMode="External"/><Relationship Id="rId5" Type="http://schemas.openxmlformats.org/officeDocument/2006/relationships/hyperlink" Target="http://web.ods.openlinksw.com" TargetMode="External"/><Relationship Id="rId6" Type="http://schemas.openxmlformats.org/officeDocument/2006/relationships/hyperlink" Target="http://virtuoso.openlinksw.com/" TargetMode="External"/><Relationship Id="rId7" Type="http://schemas.openxmlformats.org/officeDocument/2006/relationships/hyperlink" Target="http://uda.openlinksw.com/" TargetMode="External"/><Relationship Id="rId8" Type="http://schemas.openxmlformats.org/officeDocument/2006/relationships/hyperlink" Target="http://virtuoso.openlinksw.com/dataspace/doc/dav/wiki/Main/VirtTipsAndTricksLDAPWebID" TargetMode="External"/><Relationship Id="rId9" Type="http://schemas.openxmlformats.org/officeDocument/2006/relationships/hyperlink" Target="http://kidehen.blogspot.com" TargetMode="External"/><Relationship Id="rId10" Type="http://schemas.openxmlformats.org/officeDocument/2006/relationships/hyperlink" Target="http://www.openlinksw.com/blog/~kidehen/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linkednodesblur.png"/>
          <p:cNvPicPr>
            <a:picLocks noChangeAspect="1"/>
          </p:cNvPicPr>
          <p:nvPr/>
        </p:nvPicPr>
        <p:blipFill>
          <a:blip r:embed="rId3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7802">
            <a:off x="-3949567" y="49099"/>
            <a:ext cx="11896033" cy="8406341"/>
          </a:xfrm>
          <a:prstGeom prst="rect">
            <a:avLst/>
          </a:prstGeom>
        </p:spPr>
      </p:pic>
      <p:pic>
        <p:nvPicPr>
          <p:cNvPr id="3" name="Picture 2" descr="linkednodesblur.png"/>
          <p:cNvPicPr>
            <a:picLocks noChangeAspect="1"/>
          </p:cNvPicPr>
          <p:nvPr/>
        </p:nvPicPr>
        <p:blipFill>
          <a:blip r:embed="rId3">
            <a:alphaModFix amt="2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7802">
            <a:off x="-4787767" y="-1749840"/>
            <a:ext cx="11896033" cy="8406341"/>
          </a:xfrm>
          <a:prstGeom prst="rect">
            <a:avLst/>
          </a:prstGeom>
        </p:spPr>
      </p:pic>
      <p:pic>
        <p:nvPicPr>
          <p:cNvPr id="5" name="Picture 4" descr="pyramid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62499">
            <a:off x="-2501828" y="379444"/>
            <a:ext cx="8684150" cy="6140420"/>
          </a:xfrm>
          <a:prstGeom prst="rect">
            <a:avLst/>
          </a:prstGeom>
        </p:spPr>
      </p:pic>
      <p:sp>
        <p:nvSpPr>
          <p:cNvPr id="819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743200" y="1447800"/>
            <a:ext cx="5562600" cy="2362200"/>
          </a:xfrm>
        </p:spPr>
        <p:txBody>
          <a:bodyPr/>
          <a:lstStyle/>
          <a:p>
            <a:pPr algn="r" eaLnBrk="1" hangingPunct="1">
              <a:lnSpc>
                <a:spcPct val="90000"/>
              </a:lnSpc>
            </a:pPr>
            <a:r>
              <a:rPr lang="en-US" b="1" spc="-100" dirty="0" smtClean="0">
                <a:solidFill>
                  <a:srgbClr val="31859C"/>
                </a:solidFill>
                <a:latin typeface="Calibri"/>
                <a:cs typeface="Calibri"/>
              </a:rPr>
              <a:t>Federated Identity &amp; Attribute Based Resource Access Controls</a:t>
            </a:r>
            <a:endParaRPr lang="en-US" b="1" spc="-100" dirty="0">
              <a:solidFill>
                <a:srgbClr val="31859C"/>
              </a:solidFill>
              <a:latin typeface="Calibri"/>
              <a:cs typeface="Calibri"/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8534400" y="2133600"/>
            <a:ext cx="0" cy="914400"/>
          </a:xfrm>
          <a:prstGeom prst="line">
            <a:avLst/>
          </a:prstGeom>
          <a:solidFill>
            <a:srgbClr val="969696"/>
          </a:solidFill>
          <a:ln w="1270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/>
          <p:cNvCxnSpPr/>
          <p:nvPr/>
        </p:nvCxnSpPr>
        <p:spPr bwMode="auto">
          <a:xfrm>
            <a:off x="4343400" y="2133600"/>
            <a:ext cx="0" cy="914400"/>
          </a:xfrm>
          <a:prstGeom prst="line">
            <a:avLst/>
          </a:prstGeom>
          <a:solidFill>
            <a:srgbClr val="969696"/>
          </a:solidFill>
          <a:ln w="1270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19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0" y="3657600"/>
            <a:ext cx="3962400" cy="914400"/>
          </a:xfrm>
        </p:spPr>
        <p:txBody>
          <a:bodyPr/>
          <a:lstStyle/>
          <a:p>
            <a:pPr algn="r" eaLnBrk="1" hangingPunct="1">
              <a:lnSpc>
                <a:spcPct val="80000"/>
              </a:lnSpc>
              <a:buFont typeface="Wingdings" charset="0"/>
              <a:buNone/>
            </a:pPr>
            <a:r>
              <a:rPr lang="en-US" sz="2400" b="1" i="0" dirty="0" smtClean="0">
                <a:solidFill>
                  <a:srgbClr val="595959"/>
                </a:solidFill>
              </a:rPr>
              <a:t>By Kingsley </a:t>
            </a:r>
            <a:r>
              <a:rPr lang="en-US" sz="2400" b="1" i="0" dirty="0" err="1" smtClean="0">
                <a:solidFill>
                  <a:srgbClr val="595959"/>
                </a:solidFill>
              </a:rPr>
              <a:t>Idehen</a:t>
            </a:r>
            <a:endParaRPr lang="en-US" sz="2400" b="1" i="0" dirty="0">
              <a:solidFill>
                <a:srgbClr val="595959"/>
              </a:solidFill>
            </a:endParaRPr>
          </a:p>
          <a:p>
            <a:pPr algn="r" eaLnBrk="1" hangingPunct="1">
              <a:lnSpc>
                <a:spcPct val="80000"/>
              </a:lnSpc>
              <a:buFont typeface="Wingdings" charset="0"/>
              <a:buNone/>
            </a:pPr>
            <a:r>
              <a:rPr lang="en-US" sz="1800" i="0" spc="-80" dirty="0" smtClean="0">
                <a:solidFill>
                  <a:srgbClr val="595959"/>
                </a:solidFill>
                <a:latin typeface="Calibri Light"/>
                <a:cs typeface="Calibri Light"/>
              </a:rPr>
              <a:t>Founder </a:t>
            </a:r>
            <a:r>
              <a:rPr lang="en-US" sz="1800" i="0" spc="-80" dirty="0">
                <a:solidFill>
                  <a:srgbClr val="595959"/>
                </a:solidFill>
                <a:latin typeface="Calibri Light"/>
                <a:cs typeface="Calibri Light"/>
              </a:rPr>
              <a:t>&amp; CEO</a:t>
            </a:r>
            <a:r>
              <a:rPr lang="en-US" sz="1800" i="0" spc="-80" dirty="0" smtClean="0">
                <a:solidFill>
                  <a:srgbClr val="595959"/>
                </a:solidFill>
                <a:latin typeface="Calibri Light"/>
                <a:cs typeface="Calibri Light"/>
              </a:rPr>
              <a:t>, </a:t>
            </a:r>
            <a:r>
              <a:rPr lang="en-US" sz="1800" i="0" spc="-80" dirty="0" err="1" smtClean="0">
                <a:solidFill>
                  <a:srgbClr val="595959"/>
                </a:solidFill>
                <a:latin typeface="Calibri Light"/>
                <a:cs typeface="Calibri Light"/>
              </a:rPr>
              <a:t>OpenLink</a:t>
            </a:r>
            <a:r>
              <a:rPr lang="en-US" sz="1800" i="0" spc="-80" dirty="0" smtClean="0">
                <a:solidFill>
                  <a:srgbClr val="595959"/>
                </a:solidFill>
                <a:latin typeface="Calibri Light"/>
                <a:cs typeface="Calibri Light"/>
              </a:rPr>
              <a:t> Software</a:t>
            </a:r>
            <a:endParaRPr lang="en-US" sz="1800" i="0" spc="-80" dirty="0">
              <a:solidFill>
                <a:srgbClr val="595959"/>
              </a:solidFill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95862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32000" cy="955675"/>
          </a:xfrm>
        </p:spPr>
        <p:txBody>
          <a:bodyPr/>
          <a:lstStyle/>
          <a:p>
            <a:pPr algn="ctr" eaLnBrk="1" hangingPunct="1"/>
            <a:r>
              <a:rPr lang="en-US" b="1" dirty="0" smtClean="0">
                <a:latin typeface="+mj-lt"/>
              </a:rPr>
              <a:t>What is an Identifier? </a:t>
            </a:r>
            <a:endParaRPr lang="en-US" dirty="0">
              <a:latin typeface="+mj-lt"/>
              <a:cs typeface="Arial" charset="0"/>
            </a:endParaRPr>
          </a:p>
        </p:txBody>
      </p:sp>
      <p:pic>
        <p:nvPicPr>
          <p:cNvPr id="7" name="Picture 6" descr="identifi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78" y="2203822"/>
            <a:ext cx="4958978" cy="4958978"/>
          </a:xfrm>
          <a:prstGeom prst="rect">
            <a:avLst/>
          </a:prstGeom>
        </p:spPr>
      </p:pic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4876800" y="2667000"/>
            <a:ext cx="4114800" cy="2819400"/>
          </a:xfrm>
        </p:spPr>
        <p:txBody>
          <a:bodyPr/>
          <a:lstStyle/>
          <a:p>
            <a:pPr indent="0" eaLnBrk="1" hangingPunct="1">
              <a:lnSpc>
                <a:spcPct val="90000"/>
              </a:lnSpc>
              <a:buFont typeface="Wingdings" charset="0"/>
              <a:buNone/>
            </a:pPr>
            <a:r>
              <a:rPr lang="en-US" dirty="0" smtClean="0">
                <a:solidFill>
                  <a:srgbClr val="595959"/>
                </a:solidFill>
                <a:latin typeface="+mn-lt"/>
                <a:cs typeface="Arial" charset="0"/>
              </a:rPr>
              <a:t>An Identifier is a Sign </a:t>
            </a:r>
            <a:br>
              <a:rPr lang="en-US" dirty="0" smtClean="0">
                <a:solidFill>
                  <a:srgbClr val="595959"/>
                </a:solidFill>
                <a:latin typeface="+mn-lt"/>
                <a:cs typeface="Arial" charset="0"/>
              </a:rPr>
            </a:br>
            <a:r>
              <a:rPr lang="en-US" dirty="0" smtClean="0">
                <a:solidFill>
                  <a:srgbClr val="595959"/>
                </a:solidFill>
                <a:latin typeface="+mn-lt"/>
                <a:cs typeface="Arial" charset="0"/>
              </a:rPr>
              <a:t>(or Token) that Signifies </a:t>
            </a:r>
            <a:br>
              <a:rPr lang="en-US" dirty="0" smtClean="0">
                <a:solidFill>
                  <a:srgbClr val="595959"/>
                </a:solidFill>
                <a:latin typeface="+mn-lt"/>
                <a:cs typeface="Arial" charset="0"/>
              </a:rPr>
            </a:br>
            <a:r>
              <a:rPr lang="en-US" dirty="0" smtClean="0">
                <a:solidFill>
                  <a:srgbClr val="595959"/>
                </a:solidFill>
                <a:latin typeface="+mn-lt"/>
                <a:cs typeface="Arial" charset="0"/>
              </a:rPr>
              <a:t>(Denotes, or </a:t>
            </a:r>
          </a:p>
          <a:p>
            <a:pPr indent="0" eaLnBrk="1" hangingPunct="1">
              <a:lnSpc>
                <a:spcPct val="90000"/>
              </a:lnSpc>
              <a:buFont typeface="Wingdings" charset="0"/>
              <a:buNone/>
            </a:pPr>
            <a:r>
              <a:rPr lang="en-US" dirty="0" smtClean="0">
                <a:solidFill>
                  <a:srgbClr val="595959"/>
                </a:solidFill>
                <a:latin typeface="+mn-lt"/>
                <a:cs typeface="Arial" charset="0"/>
              </a:rPr>
              <a:t>“Stands For”) an Entity</a:t>
            </a:r>
          </a:p>
        </p:txBody>
      </p:sp>
      <p:sp>
        <p:nvSpPr>
          <p:cNvPr id="6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76200" y="6513513"/>
            <a:ext cx="2895600" cy="2286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en-US" sz="1000" dirty="0" smtClean="0">
                <a:solidFill>
                  <a:schemeClr val="bg1"/>
                </a:solidFill>
                <a:latin typeface="+mn-lt"/>
              </a:rPr>
              <a:t>License CC-BY-SA 4.0 (International).</a:t>
            </a:r>
            <a:endParaRPr lang="en-US" sz="10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65440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32000" cy="955675"/>
          </a:xfrm>
        </p:spPr>
        <p:txBody>
          <a:bodyPr/>
          <a:lstStyle/>
          <a:p>
            <a:pPr algn="ctr" eaLnBrk="1" hangingPunct="1"/>
            <a:r>
              <a:rPr lang="en-US" b="1" dirty="0" smtClean="0">
                <a:latin typeface="+mj-lt"/>
              </a:rPr>
              <a:t>Identifier Types? </a:t>
            </a:r>
            <a:endParaRPr lang="en-US" dirty="0">
              <a:latin typeface="+mj-lt"/>
              <a:cs typeface="Arial" charset="0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143000"/>
            <a:ext cx="8839200" cy="5105400"/>
          </a:xfrm>
        </p:spPr>
        <p:txBody>
          <a:bodyPr anchor="ctr"/>
          <a:lstStyle/>
          <a:p>
            <a:pPr algn="ctr" eaLnBrk="1" hangingPunct="1">
              <a:buFont typeface="Wingdings" charset="0"/>
              <a:buNone/>
            </a:pPr>
            <a:r>
              <a:rPr lang="en-US" b="1" dirty="0" smtClean="0">
                <a:solidFill>
                  <a:srgbClr val="595959"/>
                </a:solidFill>
                <a:latin typeface="+mn-lt"/>
                <a:cs typeface="Arial" charset="0"/>
              </a:rPr>
              <a:t>Quoted Literals such as:</a:t>
            </a:r>
          </a:p>
          <a:p>
            <a:pPr algn="ctr" eaLnBrk="1" hangingPunct="1">
              <a:buFont typeface="Wingdings" charset="0"/>
              <a:buNone/>
            </a:pPr>
            <a:r>
              <a:rPr lang="en-US" sz="2400" dirty="0" smtClean="0">
                <a:solidFill>
                  <a:srgbClr val="595959"/>
                </a:solidFill>
                <a:latin typeface="+mn-lt"/>
                <a:cs typeface="Arial" charset="0"/>
              </a:rPr>
              <a:t>“Kingsley Idehen”</a:t>
            </a:r>
            <a:r>
              <a:rPr lang="en-US" sz="2400" dirty="0">
                <a:solidFill>
                  <a:srgbClr val="595959"/>
                </a:solidFill>
                <a:latin typeface="+mn-lt"/>
                <a:cs typeface="Arial" charset="0"/>
              </a:rPr>
              <a:t> </a:t>
            </a:r>
            <a:r>
              <a:rPr lang="en-US" sz="2400" dirty="0" smtClean="0">
                <a:solidFill>
                  <a:srgbClr val="595959"/>
                </a:solidFill>
                <a:latin typeface="+mn-lt"/>
                <a:cs typeface="Arial" charset="0"/>
              </a:rPr>
              <a:t>or ‘Kingsley Idehen’</a:t>
            </a:r>
          </a:p>
          <a:p>
            <a:pPr algn="ctr" eaLnBrk="1" hangingPunct="1"/>
            <a:r>
              <a:rPr lang="en-US" b="1" dirty="0">
                <a:solidFill>
                  <a:srgbClr val="595959"/>
                </a:solidFill>
                <a:latin typeface="+mn-lt"/>
                <a:cs typeface="Arial" charset="0"/>
              </a:rPr>
              <a:t>Relative Reference:</a:t>
            </a:r>
          </a:p>
          <a:p>
            <a:pPr algn="ctr" eaLnBrk="1" hangingPunct="1"/>
            <a:r>
              <a:rPr lang="en-US" sz="2400" dirty="0">
                <a:solidFill>
                  <a:srgbClr val="595959"/>
                </a:solidFill>
                <a:cs typeface="Arial" charset="0"/>
              </a:rPr>
              <a:t>&lt;#</a:t>
            </a:r>
            <a:r>
              <a:rPr lang="en-US" sz="2400" dirty="0" err="1">
                <a:solidFill>
                  <a:srgbClr val="595959"/>
                </a:solidFill>
                <a:cs typeface="Arial" charset="0"/>
              </a:rPr>
              <a:t>KingsleyIdehen</a:t>
            </a:r>
            <a:r>
              <a:rPr lang="en-US" sz="2400" dirty="0" smtClean="0">
                <a:solidFill>
                  <a:srgbClr val="595959"/>
                </a:solidFill>
                <a:cs typeface="Arial" charset="0"/>
              </a:rPr>
              <a:t>&gt;</a:t>
            </a:r>
            <a:endParaRPr lang="en-US" b="1" dirty="0" smtClean="0">
              <a:solidFill>
                <a:srgbClr val="595959"/>
              </a:solidFill>
              <a:latin typeface="+mn-lt"/>
              <a:cs typeface="Arial" charset="0"/>
            </a:endParaRPr>
          </a:p>
          <a:p>
            <a:pPr algn="ctr" eaLnBrk="1" hangingPunct="1">
              <a:buFont typeface="Wingdings" charset="0"/>
              <a:buNone/>
            </a:pPr>
            <a:r>
              <a:rPr lang="en-US" b="1" dirty="0" smtClean="0">
                <a:solidFill>
                  <a:srgbClr val="595959"/>
                </a:solidFill>
                <a:latin typeface="+mn-lt"/>
                <a:cs typeface="Arial" charset="0"/>
              </a:rPr>
              <a:t>Absolute HTTP URI based Reference: </a:t>
            </a:r>
          </a:p>
          <a:p>
            <a:pPr algn="ctr" eaLnBrk="1" hangingPunct="1">
              <a:buFont typeface="Wingdings" charset="0"/>
              <a:buNone/>
            </a:pPr>
            <a:r>
              <a:rPr lang="en-US" dirty="0" smtClean="0">
                <a:solidFill>
                  <a:srgbClr val="595959"/>
                </a:solidFill>
                <a:latin typeface="+mn-lt"/>
                <a:cs typeface="Arial" charset="0"/>
                <a:hlinkClick r:id="rId3"/>
              </a:rPr>
              <a:t>&lt;http://kingsley.idehen.net/dataspace/person/kidehen#this&gt;</a:t>
            </a:r>
            <a:endParaRPr lang="en-US" dirty="0" smtClean="0">
              <a:solidFill>
                <a:srgbClr val="595959"/>
              </a:solidFill>
              <a:latin typeface="+mn-lt"/>
              <a:cs typeface="Arial" charset="0"/>
            </a:endParaRPr>
          </a:p>
          <a:p>
            <a:pPr algn="ctr" eaLnBrk="1" hangingPunct="1"/>
            <a:r>
              <a:rPr lang="en-US" b="1" dirty="0" smtClean="0">
                <a:solidFill>
                  <a:srgbClr val="595959"/>
                </a:solidFill>
                <a:latin typeface="+mn-lt"/>
                <a:cs typeface="Arial" charset="0"/>
              </a:rPr>
              <a:t>LDAP URI based Reference: </a:t>
            </a:r>
          </a:p>
          <a:p>
            <a:pPr algn="ctr" eaLnBrk="1" hangingPunct="1"/>
            <a:r>
              <a:rPr lang="en-US" sz="2400" dirty="0" smtClean="0">
                <a:solidFill>
                  <a:srgbClr val="008000"/>
                </a:solidFill>
                <a:cs typeface="Arial" charset="0"/>
              </a:rPr>
              <a:t>&lt;</a:t>
            </a:r>
            <a:r>
              <a:rPr lang="en-US" sz="2400" dirty="0" err="1">
                <a:solidFill>
                  <a:srgbClr val="008000"/>
                </a:solidFill>
              </a:rPr>
              <a:t>ldap</a:t>
            </a:r>
            <a:r>
              <a:rPr lang="en-US" sz="2400" dirty="0">
                <a:solidFill>
                  <a:srgbClr val="008000"/>
                </a:solidFill>
              </a:rPr>
              <a:t>://</a:t>
            </a:r>
            <a:r>
              <a:rPr lang="en-US" sz="2400" dirty="0" err="1">
                <a:solidFill>
                  <a:srgbClr val="008000"/>
                </a:solidFill>
              </a:rPr>
              <a:t>mail.openlinksw.com</a:t>
            </a:r>
            <a:r>
              <a:rPr lang="en-US" sz="2400" dirty="0">
                <a:solidFill>
                  <a:srgbClr val="008000"/>
                </a:solidFill>
              </a:rPr>
              <a:t>/</a:t>
            </a:r>
            <a:r>
              <a:rPr lang="en-US" sz="2400" dirty="0" err="1">
                <a:solidFill>
                  <a:srgbClr val="008000"/>
                </a:solidFill>
              </a:rPr>
              <a:t>cn</a:t>
            </a:r>
            <a:r>
              <a:rPr lang="en-US" sz="2400" dirty="0">
                <a:solidFill>
                  <a:srgbClr val="008000"/>
                </a:solidFill>
              </a:rPr>
              <a:t>=Kingsley%20Idehen%2Cou=Accounts%2Co=OpenLink%20Software%2Cc=US</a:t>
            </a:r>
            <a:r>
              <a:rPr lang="en-US" sz="2400" dirty="0" smtClean="0">
                <a:solidFill>
                  <a:srgbClr val="008000"/>
                </a:solidFill>
                <a:cs typeface="Arial" charset="0"/>
              </a:rPr>
              <a:t>&gt;</a:t>
            </a:r>
            <a:endParaRPr lang="en-US" dirty="0" smtClean="0">
              <a:solidFill>
                <a:srgbClr val="008000"/>
              </a:solidFill>
              <a:latin typeface="+mn-lt"/>
              <a:cs typeface="Arial" charset="0"/>
            </a:endParaRPr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89288" y="6513513"/>
            <a:ext cx="2895600" cy="2286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sz="1000" dirty="0" smtClean="0">
                <a:solidFill>
                  <a:srgbClr val="595959"/>
                </a:solidFill>
                <a:latin typeface="+mn-lt"/>
              </a:rPr>
              <a:t>License CC-BY-SA 4.0 (International).</a:t>
            </a:r>
            <a:endParaRPr lang="en-US" sz="1000" dirty="0">
              <a:solidFill>
                <a:srgbClr val="59595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76264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1"/>
            <a:ext cx="8532000" cy="685800"/>
          </a:xfrm>
        </p:spPr>
        <p:txBody>
          <a:bodyPr/>
          <a:lstStyle/>
          <a:p>
            <a:pPr algn="ctr" eaLnBrk="1" hangingPunct="1"/>
            <a:r>
              <a:rPr lang="en-US" b="1" dirty="0" smtClean="0">
                <a:latin typeface="+mj-lt"/>
              </a:rPr>
              <a:t>What is a </a:t>
            </a:r>
            <a:r>
              <a:rPr lang="en-US" b="1" dirty="0" err="1" smtClean="0">
                <a:latin typeface="+mj-lt"/>
              </a:rPr>
              <a:t>WebID</a:t>
            </a:r>
            <a:r>
              <a:rPr lang="en-US" b="1" dirty="0" smtClean="0">
                <a:latin typeface="+mj-lt"/>
              </a:rPr>
              <a:t>?</a:t>
            </a:r>
            <a:endParaRPr lang="en-US" dirty="0">
              <a:latin typeface="+mj-lt"/>
              <a:cs typeface="Arial" charset="0"/>
            </a:endParaRPr>
          </a:p>
        </p:txBody>
      </p:sp>
      <p:sp>
        <p:nvSpPr>
          <p:cNvPr id="6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89288" y="6513513"/>
            <a:ext cx="2895600" cy="2286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sz="1000" dirty="0" smtClean="0">
                <a:solidFill>
                  <a:srgbClr val="595959"/>
                </a:solidFill>
                <a:latin typeface="+mn-lt"/>
              </a:rPr>
              <a:t>License CC-BY-SA 4.0 (International).</a:t>
            </a:r>
            <a:endParaRPr lang="en-US" sz="1000" dirty="0">
              <a:solidFill>
                <a:srgbClr val="595959"/>
              </a:solidFill>
              <a:latin typeface="+mn-lt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371600"/>
            <a:ext cx="8839200" cy="3810000"/>
          </a:xfrm>
        </p:spPr>
        <p:txBody>
          <a:bodyPr/>
          <a:lstStyle/>
          <a:p>
            <a:pPr algn="ctr" eaLnBrk="1" hangingPunct="1">
              <a:buFont typeface="Wingdings" charset="0"/>
              <a:buNone/>
            </a:pPr>
            <a:r>
              <a:rPr lang="en-US" dirty="0" smtClean="0">
                <a:solidFill>
                  <a:srgbClr val="595959"/>
                </a:solidFill>
                <a:latin typeface="+mn-lt"/>
                <a:cs typeface="Arial" charset="0"/>
              </a:rPr>
              <a:t>An HTTP Uniform Resource Identifier (URI) that identifies (names) an Agent.</a:t>
            </a:r>
          </a:p>
          <a:p>
            <a:pPr algn="ctr" eaLnBrk="1" hangingPunct="1">
              <a:buFont typeface="Wingdings" charset="0"/>
              <a:buNone/>
            </a:pPr>
            <a:endParaRPr lang="en-US" dirty="0">
              <a:solidFill>
                <a:srgbClr val="595959"/>
              </a:solidFill>
              <a:latin typeface="+mn-lt"/>
              <a:cs typeface="Arial" charset="0"/>
            </a:endParaRPr>
          </a:p>
          <a:p>
            <a:pPr algn="ctr" eaLnBrk="1" hangingPunct="1">
              <a:buFont typeface="Wingdings" charset="0"/>
              <a:buNone/>
            </a:pPr>
            <a:r>
              <a:rPr lang="en-US" dirty="0" smtClean="0">
                <a:solidFill>
                  <a:srgbClr val="595959"/>
                </a:solidFill>
                <a:latin typeface="+mn-lt"/>
                <a:cs typeface="Arial" charset="0"/>
              </a:rPr>
              <a:t>Example:</a:t>
            </a:r>
          </a:p>
          <a:p>
            <a:pPr algn="ctr" eaLnBrk="1" hangingPunct="1"/>
            <a:r>
              <a:rPr lang="en-US" sz="2400" dirty="0">
                <a:solidFill>
                  <a:srgbClr val="595959"/>
                </a:solidFill>
                <a:cs typeface="Arial" charset="0"/>
                <a:hlinkClick r:id="rId3"/>
              </a:rPr>
              <a:t>&lt;http://kingsley.idehen.net/dataspace/</a:t>
            </a:r>
            <a:r>
              <a:rPr lang="en-US" sz="2400" dirty="0" smtClean="0">
                <a:solidFill>
                  <a:srgbClr val="595959"/>
                </a:solidFill>
                <a:cs typeface="Arial" charset="0"/>
                <a:hlinkClick r:id="rId3"/>
              </a:rPr>
              <a:t>person/kidehen</a:t>
            </a:r>
            <a:r>
              <a:rPr lang="en-US" sz="2400" dirty="0">
                <a:solidFill>
                  <a:srgbClr val="595959"/>
                </a:solidFill>
                <a:cs typeface="Arial" charset="0"/>
                <a:hlinkClick r:id="rId3"/>
              </a:rPr>
              <a:t>#this&gt;</a:t>
            </a:r>
            <a:endParaRPr lang="en-US" sz="2400" dirty="0">
              <a:solidFill>
                <a:srgbClr val="595959"/>
              </a:solidFill>
              <a:cs typeface="Arial" charset="0"/>
            </a:endParaRPr>
          </a:p>
          <a:p>
            <a:pPr algn="ctr" eaLnBrk="1" hangingPunct="1">
              <a:buFont typeface="Wingdings" charset="0"/>
              <a:buNone/>
            </a:pPr>
            <a:endParaRPr lang="en-US" dirty="0" smtClean="0">
              <a:solidFill>
                <a:srgbClr val="595959"/>
              </a:solidFill>
              <a:latin typeface="+mn-lt"/>
              <a:cs typeface="Arial" charset="0"/>
            </a:endParaRPr>
          </a:p>
          <a:p>
            <a:pPr algn="ctr" eaLnBrk="1" hangingPunct="1">
              <a:buFont typeface="Wingdings" charset="0"/>
              <a:buNone/>
            </a:pPr>
            <a:endParaRPr lang="en-US" dirty="0" smtClean="0">
              <a:solidFill>
                <a:srgbClr val="595959"/>
              </a:solidFill>
              <a:latin typeface="+mn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286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1"/>
            <a:ext cx="8532000" cy="685800"/>
          </a:xfrm>
        </p:spPr>
        <p:txBody>
          <a:bodyPr/>
          <a:lstStyle/>
          <a:p>
            <a:pPr algn="ctr" eaLnBrk="1" hangingPunct="1"/>
            <a:r>
              <a:rPr lang="en-US" b="1" dirty="0" smtClean="0">
                <a:latin typeface="+mj-lt"/>
              </a:rPr>
              <a:t>What is a </a:t>
            </a:r>
            <a:r>
              <a:rPr lang="en-US" b="1" dirty="0" err="1" smtClean="0">
                <a:latin typeface="+mj-lt"/>
              </a:rPr>
              <a:t>NetID</a:t>
            </a:r>
            <a:r>
              <a:rPr lang="en-US" b="1" dirty="0" smtClean="0">
                <a:latin typeface="+mj-lt"/>
              </a:rPr>
              <a:t>?</a:t>
            </a:r>
            <a:endParaRPr lang="en-US" dirty="0">
              <a:latin typeface="+mj-lt"/>
              <a:cs typeface="Arial" charset="0"/>
            </a:endParaRPr>
          </a:p>
        </p:txBody>
      </p:sp>
      <p:sp>
        <p:nvSpPr>
          <p:cNvPr id="6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89288" y="6513513"/>
            <a:ext cx="2895600" cy="2286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sz="1000" dirty="0" smtClean="0">
                <a:solidFill>
                  <a:srgbClr val="595959"/>
                </a:solidFill>
                <a:latin typeface="+mn-lt"/>
              </a:rPr>
              <a:t>License CC-BY-SA 4.0 (International).</a:t>
            </a:r>
            <a:endParaRPr lang="en-US" sz="1000" dirty="0">
              <a:solidFill>
                <a:srgbClr val="595959"/>
              </a:solidFill>
              <a:latin typeface="+mn-lt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371600"/>
            <a:ext cx="8839200" cy="3810000"/>
          </a:xfrm>
        </p:spPr>
        <p:txBody>
          <a:bodyPr/>
          <a:lstStyle/>
          <a:p>
            <a:pPr algn="ctr" eaLnBrk="1" hangingPunct="1">
              <a:buFont typeface="Wingdings" charset="0"/>
              <a:buNone/>
            </a:pPr>
            <a:r>
              <a:rPr lang="en-US" dirty="0" smtClean="0">
                <a:solidFill>
                  <a:srgbClr val="595959"/>
                </a:solidFill>
                <a:latin typeface="+mn-lt"/>
                <a:cs typeface="Arial" charset="0"/>
              </a:rPr>
              <a:t>A Resolvable Uniform Resource Identifier (URI) that identifies (names) an Agent.</a:t>
            </a:r>
          </a:p>
          <a:p>
            <a:pPr algn="ctr" eaLnBrk="1" hangingPunct="1">
              <a:buFont typeface="Wingdings" charset="0"/>
              <a:buNone/>
            </a:pPr>
            <a:endParaRPr lang="en-US" dirty="0">
              <a:solidFill>
                <a:srgbClr val="3BFC82"/>
              </a:solidFill>
              <a:latin typeface="+mn-lt"/>
              <a:cs typeface="Arial" charset="0"/>
            </a:endParaRPr>
          </a:p>
          <a:p>
            <a:pPr algn="ctr" eaLnBrk="1" hangingPunct="1">
              <a:buFont typeface="Wingdings" charset="0"/>
              <a:buNone/>
            </a:pPr>
            <a:r>
              <a:rPr lang="en-US" dirty="0" smtClean="0">
                <a:solidFill>
                  <a:srgbClr val="595959"/>
                </a:solidFill>
                <a:latin typeface="+mn-lt"/>
                <a:cs typeface="Arial" charset="0"/>
              </a:rPr>
              <a:t>Example:</a:t>
            </a:r>
          </a:p>
          <a:p>
            <a:pPr algn="ctr" eaLnBrk="1" hangingPunct="1"/>
            <a:r>
              <a:rPr lang="en-US" dirty="0">
                <a:solidFill>
                  <a:srgbClr val="008000"/>
                </a:solidFill>
                <a:cs typeface="Arial" charset="0"/>
              </a:rPr>
              <a:t>&lt;</a:t>
            </a:r>
            <a:r>
              <a:rPr lang="en-US" dirty="0" err="1">
                <a:solidFill>
                  <a:srgbClr val="008000"/>
                </a:solidFill>
              </a:rPr>
              <a:t>ldap</a:t>
            </a:r>
            <a:r>
              <a:rPr lang="en-US" dirty="0">
                <a:solidFill>
                  <a:srgbClr val="008000"/>
                </a:solidFill>
              </a:rPr>
              <a:t>://</a:t>
            </a:r>
            <a:r>
              <a:rPr lang="en-US" dirty="0" err="1">
                <a:solidFill>
                  <a:srgbClr val="008000"/>
                </a:solidFill>
              </a:rPr>
              <a:t>mail.openlinksw.com</a:t>
            </a:r>
            <a:r>
              <a:rPr lang="en-US" dirty="0">
                <a:solidFill>
                  <a:srgbClr val="008000"/>
                </a:solidFill>
              </a:rPr>
              <a:t>/</a:t>
            </a:r>
            <a:r>
              <a:rPr lang="en-US" dirty="0" err="1">
                <a:solidFill>
                  <a:srgbClr val="008000"/>
                </a:solidFill>
              </a:rPr>
              <a:t>cn</a:t>
            </a:r>
            <a:r>
              <a:rPr lang="en-US" dirty="0">
                <a:solidFill>
                  <a:srgbClr val="008000"/>
                </a:solidFill>
              </a:rPr>
              <a:t>=Kingsley%20Idehen%2Cou=Accounts%2Co=OpenLink%20Software%2Cc=US</a:t>
            </a:r>
            <a:r>
              <a:rPr lang="en-US" dirty="0">
                <a:solidFill>
                  <a:srgbClr val="008000"/>
                </a:solidFill>
                <a:cs typeface="Arial" charset="0"/>
              </a:rPr>
              <a:t>&gt;</a:t>
            </a:r>
            <a:endParaRPr lang="en-US" sz="3200" dirty="0">
              <a:solidFill>
                <a:srgbClr val="008000"/>
              </a:solidFill>
              <a:cs typeface="Arial" charset="0"/>
            </a:endParaRPr>
          </a:p>
          <a:p>
            <a:pPr algn="ctr" eaLnBrk="1" hangingPunct="1">
              <a:buFont typeface="Wingdings" charset="0"/>
              <a:buNone/>
            </a:pPr>
            <a:endParaRPr lang="en-US" dirty="0" smtClean="0">
              <a:solidFill>
                <a:srgbClr val="595959"/>
              </a:solidFill>
              <a:latin typeface="+mn-lt"/>
              <a:cs typeface="Arial" charset="0"/>
            </a:endParaRPr>
          </a:p>
          <a:p>
            <a:pPr algn="ctr" eaLnBrk="1" hangingPunct="1">
              <a:buFont typeface="Wingdings" charset="0"/>
              <a:buNone/>
            </a:pPr>
            <a:endParaRPr lang="en-US" dirty="0" smtClean="0">
              <a:solidFill>
                <a:srgbClr val="595959"/>
              </a:solidFill>
              <a:latin typeface="+mn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543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32000" cy="955675"/>
          </a:xfrm>
        </p:spPr>
        <p:txBody>
          <a:bodyPr/>
          <a:lstStyle/>
          <a:p>
            <a:pPr algn="ctr" eaLnBrk="1" hangingPunct="1"/>
            <a:r>
              <a:rPr lang="en-US" b="1" dirty="0" smtClean="0">
                <a:latin typeface="+mj-lt"/>
              </a:rPr>
              <a:t>What is an Identity Card? </a:t>
            </a:r>
            <a:endParaRPr lang="en-US" dirty="0">
              <a:latin typeface="+mj-lt"/>
              <a:cs typeface="Arial" charset="0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5257800" y="1524000"/>
            <a:ext cx="3657600" cy="4648200"/>
          </a:xfrm>
        </p:spPr>
        <p:txBody>
          <a:bodyPr/>
          <a:lstStyle/>
          <a:p>
            <a:pPr indent="0" eaLnBrk="1" hangingPunct="1">
              <a:lnSpc>
                <a:spcPct val="90000"/>
              </a:lnSpc>
              <a:buFont typeface="Wingdings" charset="0"/>
              <a:buNone/>
            </a:pPr>
            <a:r>
              <a:rPr lang="en-US" dirty="0" smtClean="0">
                <a:solidFill>
                  <a:srgbClr val="595959"/>
                </a:solidFill>
                <a:latin typeface="+mn-lt"/>
                <a:cs typeface="Arial" charset="0"/>
              </a:rPr>
              <a:t>A Document comprised of content in the form of </a:t>
            </a:r>
            <a:r>
              <a:rPr lang="en-US" i="1" u="sng" dirty="0" smtClean="0">
                <a:solidFill>
                  <a:srgbClr val="595959"/>
                </a:solidFill>
                <a:latin typeface="+mn-lt"/>
                <a:cs typeface="Arial" charset="0"/>
              </a:rPr>
              <a:t>identity claims </a:t>
            </a:r>
            <a:r>
              <a:rPr lang="en-US" dirty="0" smtClean="0">
                <a:solidFill>
                  <a:srgbClr val="595959"/>
                </a:solidFill>
                <a:latin typeface="+mn-lt"/>
                <a:cs typeface="Arial" charset="0"/>
              </a:rPr>
              <a:t>that coalesce around an </a:t>
            </a:r>
            <a:r>
              <a:rPr lang="en-US" i="1" u="sng" dirty="0" smtClean="0">
                <a:solidFill>
                  <a:srgbClr val="595959"/>
                </a:solidFill>
                <a:latin typeface="+mn-lt"/>
                <a:cs typeface="Arial" charset="0"/>
              </a:rPr>
              <a:t>identifier</a:t>
            </a:r>
            <a:r>
              <a:rPr lang="en-US" dirty="0" smtClean="0">
                <a:solidFill>
                  <a:srgbClr val="595959"/>
                </a:solidFill>
                <a:latin typeface="+mn-lt"/>
                <a:cs typeface="Arial" charset="0"/>
              </a:rPr>
              <a:t> that </a:t>
            </a:r>
            <a:r>
              <a:rPr lang="en-US" i="1" u="sng" dirty="0" smtClean="0">
                <a:solidFill>
                  <a:srgbClr val="595959"/>
                </a:solidFill>
                <a:latin typeface="+mn-lt"/>
                <a:cs typeface="Arial" charset="0"/>
              </a:rPr>
              <a:t>names</a:t>
            </a:r>
            <a:r>
              <a:rPr lang="en-US" dirty="0" smtClean="0">
                <a:solidFill>
                  <a:srgbClr val="595959"/>
                </a:solidFill>
                <a:latin typeface="+mn-lt"/>
                <a:cs typeface="Arial" charset="0"/>
              </a:rPr>
              <a:t> the Identity Card’s </a:t>
            </a:r>
            <a:r>
              <a:rPr lang="en-US" i="1" u="sng" dirty="0" smtClean="0">
                <a:solidFill>
                  <a:srgbClr val="595959"/>
                </a:solidFill>
                <a:latin typeface="+mn-lt"/>
                <a:cs typeface="Arial" charset="0"/>
              </a:rPr>
              <a:t>subject</a:t>
            </a:r>
            <a:r>
              <a:rPr lang="en-US" dirty="0" smtClean="0">
                <a:solidFill>
                  <a:srgbClr val="595959"/>
                </a:solidFill>
                <a:latin typeface="+mn-lt"/>
                <a:cs typeface="Arial" charset="0"/>
              </a:rPr>
              <a:t>.</a:t>
            </a:r>
          </a:p>
          <a:p>
            <a:pPr indent="0" eaLnBrk="1" hangingPunct="1">
              <a:lnSpc>
                <a:spcPct val="90000"/>
              </a:lnSpc>
              <a:buFont typeface="Wingdings" charset="0"/>
              <a:buNone/>
            </a:pPr>
            <a:r>
              <a:rPr lang="en-US" dirty="0" smtClean="0">
                <a:solidFill>
                  <a:srgbClr val="595959"/>
                </a:solidFill>
                <a:latin typeface="+mn-lt"/>
                <a:cs typeface="Arial" charset="0"/>
              </a:rPr>
              <a:t>Basically, a document comprised of content that </a:t>
            </a:r>
            <a:r>
              <a:rPr lang="en-US" u="sng" dirty="0" smtClean="0">
                <a:solidFill>
                  <a:srgbClr val="595959"/>
                </a:solidFill>
                <a:latin typeface="+mn-lt"/>
                <a:cs typeface="Arial" charset="0"/>
              </a:rPr>
              <a:t>connotes</a:t>
            </a:r>
            <a:r>
              <a:rPr lang="en-US" dirty="0" smtClean="0">
                <a:solidFill>
                  <a:srgbClr val="595959"/>
                </a:solidFill>
                <a:latin typeface="+mn-lt"/>
                <a:cs typeface="Arial" charset="0"/>
              </a:rPr>
              <a:t> (</a:t>
            </a:r>
            <a:r>
              <a:rPr lang="en-US" u="sng" dirty="0" smtClean="0">
                <a:solidFill>
                  <a:srgbClr val="595959"/>
                </a:solidFill>
                <a:latin typeface="+mn-lt"/>
                <a:cs typeface="Arial" charset="0"/>
              </a:rPr>
              <a:t>describes</a:t>
            </a:r>
            <a:r>
              <a:rPr lang="en-US" dirty="0" smtClean="0">
                <a:solidFill>
                  <a:srgbClr val="595959"/>
                </a:solidFill>
                <a:latin typeface="+mn-lt"/>
                <a:cs typeface="Arial" charset="0"/>
              </a:rPr>
              <a:t>) its </a:t>
            </a:r>
            <a:r>
              <a:rPr lang="en-US" u="sng" dirty="0" smtClean="0">
                <a:solidFill>
                  <a:srgbClr val="595959"/>
                </a:solidFill>
                <a:latin typeface="+mn-lt"/>
                <a:cs typeface="Arial" charset="0"/>
              </a:rPr>
              <a:t>subject</a:t>
            </a:r>
            <a:r>
              <a:rPr lang="en-US" dirty="0" smtClean="0">
                <a:solidFill>
                  <a:srgbClr val="595959"/>
                </a:solidFill>
                <a:latin typeface="+mn-lt"/>
                <a:cs typeface="Arial" charset="0"/>
              </a:rPr>
              <a:t>.</a:t>
            </a:r>
          </a:p>
          <a:p>
            <a:pPr indent="0" eaLnBrk="1" hangingPunct="1">
              <a:lnSpc>
                <a:spcPct val="90000"/>
              </a:lnSpc>
              <a:buFont typeface="Wingdings" charset="0"/>
              <a:buNone/>
            </a:pPr>
            <a:endParaRPr lang="en-US" dirty="0" smtClean="0">
              <a:solidFill>
                <a:srgbClr val="595959"/>
              </a:solidFill>
              <a:latin typeface="+mn-lt"/>
              <a:cs typeface="Arial" charset="0"/>
            </a:endParaRPr>
          </a:p>
        </p:txBody>
      </p:sp>
      <p:sp>
        <p:nvSpPr>
          <p:cNvPr id="6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76200" y="6513513"/>
            <a:ext cx="2895600" cy="2286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en-US" sz="1000" dirty="0" smtClean="0">
                <a:solidFill>
                  <a:schemeClr val="bg1"/>
                </a:solidFill>
                <a:latin typeface="+mn-lt"/>
              </a:rPr>
              <a:t>License CC-BY-SA 4.0 (International).</a:t>
            </a:r>
            <a:endParaRPr lang="en-US" sz="10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0"/>
            <a:ext cx="4958978" cy="439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738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600200"/>
            <a:ext cx="4958978" cy="4395080"/>
          </a:xfrm>
          <a:prstGeom prst="rect">
            <a:avLst/>
          </a:prstGeom>
        </p:spPr>
      </p:pic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32000" cy="955675"/>
          </a:xfrm>
        </p:spPr>
        <p:txBody>
          <a:bodyPr/>
          <a:lstStyle/>
          <a:p>
            <a:pPr algn="ctr" eaLnBrk="1" hangingPunct="1"/>
            <a:r>
              <a:rPr lang="en-US" dirty="0" err="1" smtClean="0">
                <a:latin typeface="+mj-lt"/>
              </a:rPr>
              <a:t>Web</a:t>
            </a:r>
            <a:r>
              <a:rPr lang="en-US" b="1" dirty="0" err="1" smtClean="0">
                <a:latin typeface="+mj-lt"/>
              </a:rPr>
              <a:t>ID</a:t>
            </a:r>
            <a:r>
              <a:rPr lang="en-US" b="1" dirty="0" smtClean="0">
                <a:latin typeface="+mj-lt"/>
              </a:rPr>
              <a:t>-Profile Document -- Front  </a:t>
            </a:r>
            <a:endParaRPr lang="en-US" dirty="0">
              <a:latin typeface="+mj-lt"/>
              <a:cs typeface="Arial" charset="0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5181600" y="1676400"/>
            <a:ext cx="3733800" cy="4114800"/>
          </a:xfrm>
        </p:spPr>
        <p:txBody>
          <a:bodyPr/>
          <a:lstStyle/>
          <a:p>
            <a:pPr indent="0" eaLnBrk="1" hangingPunct="1">
              <a:lnSpc>
                <a:spcPct val="90000"/>
              </a:lnSpc>
              <a:buFont typeface="Wingdings" charset="0"/>
              <a:buNone/>
            </a:pPr>
            <a:r>
              <a:rPr lang="en-US" sz="2400" dirty="0" smtClean="0">
                <a:solidFill>
                  <a:srgbClr val="595959"/>
                </a:solidFill>
                <a:latin typeface="+mn-lt"/>
                <a:cs typeface="Arial" charset="0"/>
              </a:rPr>
              <a:t>A Document comprised of RDF statement based </a:t>
            </a:r>
            <a:r>
              <a:rPr lang="en-US" sz="2400" i="1" u="sng" dirty="0" smtClean="0">
                <a:solidFill>
                  <a:srgbClr val="595959"/>
                </a:solidFill>
                <a:latin typeface="+mn-lt"/>
                <a:cs typeface="Arial" charset="0"/>
              </a:rPr>
              <a:t>identity claims </a:t>
            </a:r>
            <a:r>
              <a:rPr lang="en-US" sz="2400" dirty="0" smtClean="0">
                <a:solidFill>
                  <a:srgbClr val="595959"/>
                </a:solidFill>
                <a:latin typeface="+mn-lt"/>
                <a:cs typeface="Arial" charset="0"/>
              </a:rPr>
              <a:t>that coalesce around an </a:t>
            </a:r>
            <a:r>
              <a:rPr lang="en-US" sz="2400" i="1" u="sng" dirty="0" smtClean="0">
                <a:solidFill>
                  <a:srgbClr val="595959"/>
                </a:solidFill>
                <a:latin typeface="+mn-lt"/>
                <a:cs typeface="Arial" charset="0"/>
              </a:rPr>
              <a:t>identifier</a:t>
            </a:r>
            <a:r>
              <a:rPr lang="en-US" sz="2400" dirty="0" smtClean="0">
                <a:solidFill>
                  <a:srgbClr val="595959"/>
                </a:solidFill>
                <a:latin typeface="+mn-lt"/>
                <a:cs typeface="Arial" charset="0"/>
              </a:rPr>
              <a:t> that </a:t>
            </a:r>
            <a:r>
              <a:rPr lang="en-US" sz="2400" i="1" u="sng" dirty="0" smtClean="0">
                <a:solidFill>
                  <a:srgbClr val="595959"/>
                </a:solidFill>
                <a:latin typeface="+mn-lt"/>
                <a:cs typeface="Arial" charset="0"/>
              </a:rPr>
              <a:t>names</a:t>
            </a:r>
            <a:r>
              <a:rPr lang="en-US" sz="2400" dirty="0" smtClean="0">
                <a:solidFill>
                  <a:srgbClr val="595959"/>
                </a:solidFill>
                <a:latin typeface="+mn-lt"/>
                <a:cs typeface="Arial" charset="0"/>
              </a:rPr>
              <a:t> the Identity Card’s </a:t>
            </a:r>
            <a:r>
              <a:rPr lang="en-US" sz="2400" i="1" u="sng" dirty="0" smtClean="0">
                <a:solidFill>
                  <a:srgbClr val="595959"/>
                </a:solidFill>
                <a:latin typeface="+mn-lt"/>
                <a:cs typeface="Arial" charset="0"/>
              </a:rPr>
              <a:t>subject</a:t>
            </a:r>
            <a:r>
              <a:rPr lang="en-US" sz="2400" dirty="0" smtClean="0">
                <a:solidFill>
                  <a:srgbClr val="595959"/>
                </a:solidFill>
                <a:latin typeface="+mn-lt"/>
                <a:cs typeface="Arial" charset="0"/>
              </a:rPr>
              <a:t>.</a:t>
            </a:r>
          </a:p>
          <a:p>
            <a:pPr indent="0" eaLnBrk="1" hangingPunct="1">
              <a:lnSpc>
                <a:spcPct val="90000"/>
              </a:lnSpc>
              <a:buFont typeface="Wingdings" charset="0"/>
              <a:buNone/>
            </a:pPr>
            <a:endParaRPr lang="en-US" sz="2400" dirty="0">
              <a:solidFill>
                <a:srgbClr val="595959"/>
              </a:solidFill>
              <a:latin typeface="+mn-lt"/>
              <a:cs typeface="Arial" charset="0"/>
            </a:endParaRPr>
          </a:p>
          <a:p>
            <a:pPr indent="0" eaLnBrk="1" hangingPunct="1">
              <a:lnSpc>
                <a:spcPct val="90000"/>
              </a:lnSpc>
              <a:buFont typeface="Wingdings" charset="0"/>
              <a:buNone/>
            </a:pPr>
            <a:r>
              <a:rPr lang="en-US" sz="2400" dirty="0" smtClean="0">
                <a:solidFill>
                  <a:srgbClr val="595959"/>
                </a:solidFill>
                <a:latin typeface="+mn-lt"/>
                <a:cs typeface="Arial" charset="0"/>
              </a:rPr>
              <a:t>Identity Card </a:t>
            </a:r>
            <a:r>
              <a:rPr lang="en-US" sz="2400" i="1" u="sng" dirty="0" smtClean="0">
                <a:solidFill>
                  <a:srgbClr val="595959"/>
                </a:solidFill>
                <a:latin typeface="+mn-lt"/>
                <a:cs typeface="Arial" charset="0"/>
              </a:rPr>
              <a:t>subject name</a:t>
            </a:r>
            <a:r>
              <a:rPr lang="en-US" sz="2400" dirty="0" smtClean="0">
                <a:solidFill>
                  <a:srgbClr val="595959"/>
                </a:solidFill>
                <a:latin typeface="+mn-lt"/>
                <a:cs typeface="Arial" charset="0"/>
              </a:rPr>
              <a:t> MUST be in the form of an HTTP URI.</a:t>
            </a:r>
          </a:p>
        </p:txBody>
      </p:sp>
      <p:sp>
        <p:nvSpPr>
          <p:cNvPr id="6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76200" y="6513513"/>
            <a:ext cx="2895600" cy="2286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en-US" sz="1000" dirty="0" smtClean="0">
                <a:solidFill>
                  <a:schemeClr val="bg1"/>
                </a:solidFill>
                <a:latin typeface="+mn-lt"/>
              </a:rPr>
              <a:t>License CC-BY-SA 4.0 (International).</a:t>
            </a:r>
            <a:endParaRPr lang="en-US" sz="10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79511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362200"/>
            <a:ext cx="7010400" cy="3975568"/>
          </a:xfrm>
          <a:prstGeom prst="rect">
            <a:avLst/>
          </a:prstGeom>
        </p:spPr>
      </p:pic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1"/>
            <a:ext cx="8532000" cy="685800"/>
          </a:xfrm>
        </p:spPr>
        <p:txBody>
          <a:bodyPr/>
          <a:lstStyle/>
          <a:p>
            <a:pPr algn="ctr" eaLnBrk="1" hangingPunct="1"/>
            <a:r>
              <a:rPr lang="en-US" dirty="0" err="1" smtClean="0">
                <a:latin typeface="+mj-lt"/>
              </a:rPr>
              <a:t>Web</a:t>
            </a:r>
            <a:r>
              <a:rPr lang="en-US" b="1" dirty="0" err="1" smtClean="0">
                <a:latin typeface="+mj-lt"/>
              </a:rPr>
              <a:t>ID</a:t>
            </a:r>
            <a:r>
              <a:rPr lang="en-US" b="1" dirty="0" smtClean="0">
                <a:latin typeface="+mj-lt"/>
              </a:rPr>
              <a:t>-Profile Document -- Inside  </a:t>
            </a:r>
            <a:endParaRPr lang="en-US" dirty="0">
              <a:latin typeface="+mj-lt"/>
              <a:cs typeface="Arial" charset="0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914400"/>
            <a:ext cx="8001000" cy="1447800"/>
          </a:xfrm>
        </p:spPr>
        <p:txBody>
          <a:bodyPr/>
          <a:lstStyle/>
          <a:p>
            <a:pPr indent="0" eaLnBrk="1" hangingPunct="1">
              <a:lnSpc>
                <a:spcPct val="90000"/>
              </a:lnSpc>
              <a:buFont typeface="Wingdings" charset="0"/>
              <a:buNone/>
            </a:pPr>
            <a:r>
              <a:rPr lang="en-US" sz="2400" dirty="0" smtClean="0">
                <a:solidFill>
                  <a:srgbClr val="595959"/>
                </a:solidFill>
                <a:latin typeface="+mn-lt"/>
                <a:cs typeface="Arial" charset="0"/>
              </a:rPr>
              <a:t>A Document comprised of RDF statement based </a:t>
            </a:r>
            <a:r>
              <a:rPr lang="en-US" sz="2400" i="1" u="sng" dirty="0" smtClean="0">
                <a:solidFill>
                  <a:srgbClr val="595959"/>
                </a:solidFill>
                <a:latin typeface="+mn-lt"/>
                <a:cs typeface="Arial" charset="0"/>
              </a:rPr>
              <a:t>identity claims </a:t>
            </a:r>
            <a:r>
              <a:rPr lang="en-US" sz="2400" dirty="0" smtClean="0">
                <a:solidFill>
                  <a:srgbClr val="595959"/>
                </a:solidFill>
                <a:latin typeface="+mn-lt"/>
                <a:cs typeface="Arial" charset="0"/>
              </a:rPr>
              <a:t>that coalesce around an </a:t>
            </a:r>
            <a:r>
              <a:rPr lang="en-US" sz="2400" i="1" u="sng" dirty="0" smtClean="0">
                <a:solidFill>
                  <a:srgbClr val="595959"/>
                </a:solidFill>
                <a:latin typeface="+mn-lt"/>
                <a:cs typeface="Arial" charset="0"/>
              </a:rPr>
              <a:t>identifier</a:t>
            </a:r>
            <a:r>
              <a:rPr lang="en-US" sz="2400" dirty="0" smtClean="0">
                <a:solidFill>
                  <a:srgbClr val="595959"/>
                </a:solidFill>
                <a:latin typeface="+mn-lt"/>
                <a:cs typeface="Arial" charset="0"/>
              </a:rPr>
              <a:t> that </a:t>
            </a:r>
            <a:r>
              <a:rPr lang="en-US" sz="2400" i="1" u="sng" dirty="0" smtClean="0">
                <a:solidFill>
                  <a:srgbClr val="595959"/>
                </a:solidFill>
                <a:latin typeface="+mn-lt"/>
                <a:cs typeface="Arial" charset="0"/>
              </a:rPr>
              <a:t>names</a:t>
            </a:r>
            <a:r>
              <a:rPr lang="en-US" sz="2400" dirty="0" smtClean="0">
                <a:solidFill>
                  <a:srgbClr val="595959"/>
                </a:solidFill>
                <a:latin typeface="+mn-lt"/>
                <a:cs typeface="Arial" charset="0"/>
              </a:rPr>
              <a:t> the Identity Card’s </a:t>
            </a:r>
            <a:r>
              <a:rPr lang="en-US" sz="2400" i="1" u="sng" dirty="0" smtClean="0">
                <a:solidFill>
                  <a:srgbClr val="595959"/>
                </a:solidFill>
                <a:latin typeface="+mn-lt"/>
                <a:cs typeface="Arial" charset="0"/>
              </a:rPr>
              <a:t>subject</a:t>
            </a:r>
            <a:r>
              <a:rPr lang="en-US" sz="2400" dirty="0" smtClean="0">
                <a:solidFill>
                  <a:srgbClr val="595959"/>
                </a:solidFill>
                <a:latin typeface="+mn-lt"/>
                <a:cs typeface="Arial" charset="0"/>
              </a:rPr>
              <a:t>. Identity Card </a:t>
            </a:r>
            <a:r>
              <a:rPr lang="en-US" sz="2400" i="1" u="sng" dirty="0" smtClean="0">
                <a:solidFill>
                  <a:srgbClr val="595959"/>
                </a:solidFill>
                <a:latin typeface="+mn-lt"/>
                <a:cs typeface="Arial" charset="0"/>
              </a:rPr>
              <a:t>subject identifiers</a:t>
            </a:r>
            <a:r>
              <a:rPr lang="en-US" sz="2400" dirty="0" smtClean="0">
                <a:solidFill>
                  <a:srgbClr val="595959"/>
                </a:solidFill>
                <a:latin typeface="+mn-lt"/>
                <a:cs typeface="Arial" charset="0"/>
              </a:rPr>
              <a:t> MUST be in the form of an HTTP URI.</a:t>
            </a:r>
          </a:p>
        </p:txBody>
      </p:sp>
      <p:sp>
        <p:nvSpPr>
          <p:cNvPr id="6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76200" y="6513513"/>
            <a:ext cx="2895600" cy="2286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en-US" sz="1000" dirty="0" smtClean="0">
                <a:solidFill>
                  <a:schemeClr val="bg1"/>
                </a:solidFill>
                <a:latin typeface="+mn-lt"/>
              </a:rPr>
              <a:t>License CC-BY-SA 4.0 (International).</a:t>
            </a:r>
            <a:endParaRPr lang="en-US" sz="10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85585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676400"/>
            <a:ext cx="4958978" cy="4395080"/>
          </a:xfrm>
          <a:prstGeom prst="rect">
            <a:avLst/>
          </a:prstGeom>
        </p:spPr>
      </p:pic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32000" cy="955675"/>
          </a:xfrm>
        </p:spPr>
        <p:txBody>
          <a:bodyPr/>
          <a:lstStyle/>
          <a:p>
            <a:pPr algn="ctr" eaLnBrk="1" hangingPunct="1"/>
            <a:r>
              <a:rPr lang="en-US" dirty="0" err="1" smtClean="0">
                <a:latin typeface="+mj-lt"/>
              </a:rPr>
              <a:t>Net</a:t>
            </a:r>
            <a:r>
              <a:rPr lang="en-US" b="1" dirty="0" err="1" smtClean="0">
                <a:latin typeface="+mj-lt"/>
              </a:rPr>
              <a:t>ID</a:t>
            </a:r>
            <a:r>
              <a:rPr lang="en-US" b="1" dirty="0" smtClean="0">
                <a:latin typeface="+mj-lt"/>
              </a:rPr>
              <a:t>-Profile Document -- Front  </a:t>
            </a:r>
            <a:endParaRPr lang="en-US" dirty="0">
              <a:latin typeface="+mj-lt"/>
              <a:cs typeface="Arial" charset="0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5181600" y="1676400"/>
            <a:ext cx="3733800" cy="4114800"/>
          </a:xfrm>
        </p:spPr>
        <p:txBody>
          <a:bodyPr/>
          <a:lstStyle/>
          <a:p>
            <a:pPr indent="0" eaLnBrk="1" hangingPunct="1">
              <a:lnSpc>
                <a:spcPct val="90000"/>
              </a:lnSpc>
              <a:buFont typeface="Wingdings" charset="0"/>
              <a:buNone/>
            </a:pPr>
            <a:r>
              <a:rPr lang="en-US" sz="2400" dirty="0" smtClean="0">
                <a:solidFill>
                  <a:srgbClr val="595959"/>
                </a:solidFill>
                <a:latin typeface="+mn-lt"/>
                <a:cs typeface="Arial" charset="0"/>
              </a:rPr>
              <a:t>A Document comprised of RDF statement based </a:t>
            </a:r>
            <a:r>
              <a:rPr lang="en-US" sz="2400" i="1" u="sng" dirty="0" smtClean="0">
                <a:solidFill>
                  <a:srgbClr val="595959"/>
                </a:solidFill>
                <a:latin typeface="+mn-lt"/>
                <a:cs typeface="Arial" charset="0"/>
              </a:rPr>
              <a:t>identity claims </a:t>
            </a:r>
            <a:r>
              <a:rPr lang="en-US" sz="2400" dirty="0" smtClean="0">
                <a:solidFill>
                  <a:srgbClr val="595959"/>
                </a:solidFill>
                <a:latin typeface="+mn-lt"/>
                <a:cs typeface="Arial" charset="0"/>
              </a:rPr>
              <a:t>that coalesce around an </a:t>
            </a:r>
            <a:r>
              <a:rPr lang="en-US" sz="2400" i="1" u="sng" dirty="0" smtClean="0">
                <a:solidFill>
                  <a:srgbClr val="595959"/>
                </a:solidFill>
                <a:latin typeface="+mn-lt"/>
                <a:cs typeface="Arial" charset="0"/>
              </a:rPr>
              <a:t>identifier</a:t>
            </a:r>
            <a:r>
              <a:rPr lang="en-US" sz="2400" dirty="0" smtClean="0">
                <a:solidFill>
                  <a:srgbClr val="595959"/>
                </a:solidFill>
                <a:latin typeface="+mn-lt"/>
                <a:cs typeface="Arial" charset="0"/>
              </a:rPr>
              <a:t> that </a:t>
            </a:r>
            <a:r>
              <a:rPr lang="en-US" sz="2400" i="1" u="sng" dirty="0" smtClean="0">
                <a:solidFill>
                  <a:srgbClr val="595959"/>
                </a:solidFill>
                <a:latin typeface="+mn-lt"/>
                <a:cs typeface="Arial" charset="0"/>
              </a:rPr>
              <a:t>names</a:t>
            </a:r>
            <a:r>
              <a:rPr lang="en-US" sz="2400" dirty="0" smtClean="0">
                <a:solidFill>
                  <a:srgbClr val="595959"/>
                </a:solidFill>
                <a:latin typeface="+mn-lt"/>
                <a:cs typeface="Arial" charset="0"/>
              </a:rPr>
              <a:t> the Identity Card’s </a:t>
            </a:r>
            <a:r>
              <a:rPr lang="en-US" sz="2400" i="1" u="sng" dirty="0" smtClean="0">
                <a:solidFill>
                  <a:srgbClr val="595959"/>
                </a:solidFill>
                <a:latin typeface="+mn-lt"/>
                <a:cs typeface="Arial" charset="0"/>
              </a:rPr>
              <a:t>subject</a:t>
            </a:r>
            <a:r>
              <a:rPr lang="en-US" sz="2400" dirty="0" smtClean="0">
                <a:solidFill>
                  <a:srgbClr val="595959"/>
                </a:solidFill>
                <a:latin typeface="+mn-lt"/>
                <a:cs typeface="Arial" charset="0"/>
              </a:rPr>
              <a:t>.</a:t>
            </a:r>
          </a:p>
          <a:p>
            <a:pPr indent="0" eaLnBrk="1" hangingPunct="1">
              <a:lnSpc>
                <a:spcPct val="90000"/>
              </a:lnSpc>
              <a:buFont typeface="Wingdings" charset="0"/>
              <a:buNone/>
            </a:pPr>
            <a:endParaRPr lang="en-US" sz="2400" dirty="0">
              <a:solidFill>
                <a:srgbClr val="595959"/>
              </a:solidFill>
              <a:latin typeface="+mn-lt"/>
              <a:cs typeface="Arial" charset="0"/>
            </a:endParaRPr>
          </a:p>
          <a:p>
            <a:pPr indent="0" eaLnBrk="1" hangingPunct="1">
              <a:lnSpc>
                <a:spcPct val="90000"/>
              </a:lnSpc>
              <a:buFont typeface="Wingdings" charset="0"/>
              <a:buNone/>
            </a:pPr>
            <a:r>
              <a:rPr lang="en-US" sz="2400" dirty="0" smtClean="0">
                <a:solidFill>
                  <a:srgbClr val="595959"/>
                </a:solidFill>
                <a:latin typeface="+mn-lt"/>
                <a:cs typeface="Arial" charset="0"/>
              </a:rPr>
              <a:t>Identity Card </a:t>
            </a:r>
            <a:r>
              <a:rPr lang="en-US" sz="2400" i="1" u="sng" dirty="0" smtClean="0">
                <a:solidFill>
                  <a:srgbClr val="595959"/>
                </a:solidFill>
                <a:latin typeface="+mn-lt"/>
                <a:cs typeface="Arial" charset="0"/>
              </a:rPr>
              <a:t>subject identifiers</a:t>
            </a:r>
            <a:r>
              <a:rPr lang="en-US" sz="2400" dirty="0" smtClean="0">
                <a:solidFill>
                  <a:srgbClr val="595959"/>
                </a:solidFill>
                <a:latin typeface="+mn-lt"/>
                <a:cs typeface="Arial" charset="0"/>
              </a:rPr>
              <a:t> MUST be in the form of Resolvable URIs, so LDAP scheme identifiers can apply.</a:t>
            </a:r>
          </a:p>
        </p:txBody>
      </p:sp>
      <p:sp>
        <p:nvSpPr>
          <p:cNvPr id="6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76200" y="6513513"/>
            <a:ext cx="2895600" cy="2286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en-US" sz="1000" dirty="0" smtClean="0">
                <a:solidFill>
                  <a:schemeClr val="bg1"/>
                </a:solidFill>
                <a:latin typeface="+mn-lt"/>
              </a:rPr>
              <a:t>License CC-BY-SA 4.0 (International).</a:t>
            </a:r>
            <a:endParaRPr lang="en-US" sz="10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94937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958579"/>
            <a:ext cx="8720394" cy="3073979"/>
          </a:xfrm>
          <a:prstGeom prst="rect">
            <a:avLst/>
          </a:prstGeom>
        </p:spPr>
      </p:pic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32000" cy="955675"/>
          </a:xfrm>
        </p:spPr>
        <p:txBody>
          <a:bodyPr/>
          <a:lstStyle/>
          <a:p>
            <a:pPr algn="ctr" eaLnBrk="1" hangingPunct="1"/>
            <a:r>
              <a:rPr lang="en-US" dirty="0" err="1" smtClean="0">
                <a:latin typeface="+mj-lt"/>
              </a:rPr>
              <a:t>Net</a:t>
            </a:r>
            <a:r>
              <a:rPr lang="en-US" b="1" dirty="0" err="1" smtClean="0">
                <a:latin typeface="+mj-lt"/>
              </a:rPr>
              <a:t>ID</a:t>
            </a:r>
            <a:r>
              <a:rPr lang="en-US" b="1" dirty="0" smtClean="0">
                <a:latin typeface="+mj-lt"/>
              </a:rPr>
              <a:t>-Profile Document -- Inside  </a:t>
            </a:r>
            <a:endParaRPr lang="en-US" dirty="0">
              <a:latin typeface="+mj-lt"/>
              <a:cs typeface="Arial" charset="0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19200"/>
            <a:ext cx="8534400" cy="1447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>
                <a:solidFill>
                  <a:srgbClr val="595959"/>
                </a:solidFill>
                <a:latin typeface="+mn-lt"/>
                <a:cs typeface="Arial" charset="0"/>
              </a:rPr>
              <a:t>A Document comprised of RDF statement based </a:t>
            </a:r>
            <a:r>
              <a:rPr lang="en-US" sz="2400" i="1" u="sng" dirty="0">
                <a:solidFill>
                  <a:srgbClr val="595959"/>
                </a:solidFill>
                <a:latin typeface="+mn-lt"/>
                <a:cs typeface="Arial" charset="0"/>
              </a:rPr>
              <a:t>identity claims </a:t>
            </a:r>
            <a:r>
              <a:rPr lang="en-US" sz="2400" dirty="0">
                <a:solidFill>
                  <a:srgbClr val="595959"/>
                </a:solidFill>
                <a:latin typeface="+mn-lt"/>
                <a:cs typeface="Arial" charset="0"/>
              </a:rPr>
              <a:t>that coalesce around an </a:t>
            </a:r>
            <a:r>
              <a:rPr lang="en-US" sz="2400" i="1" u="sng" dirty="0">
                <a:solidFill>
                  <a:srgbClr val="595959"/>
                </a:solidFill>
                <a:latin typeface="+mn-lt"/>
                <a:cs typeface="Arial" charset="0"/>
              </a:rPr>
              <a:t>identifier</a:t>
            </a:r>
            <a:r>
              <a:rPr lang="en-US" sz="2400" dirty="0">
                <a:solidFill>
                  <a:srgbClr val="595959"/>
                </a:solidFill>
                <a:latin typeface="+mn-lt"/>
                <a:cs typeface="Arial" charset="0"/>
              </a:rPr>
              <a:t> that </a:t>
            </a:r>
            <a:r>
              <a:rPr lang="en-US" sz="2400" i="1" u="sng" dirty="0" smtClean="0">
                <a:solidFill>
                  <a:srgbClr val="595959"/>
                </a:solidFill>
                <a:latin typeface="+mn-lt"/>
                <a:cs typeface="Arial" charset="0"/>
              </a:rPr>
              <a:t>names</a:t>
            </a:r>
            <a:r>
              <a:rPr lang="en-US" sz="2400" dirty="0" smtClean="0">
                <a:solidFill>
                  <a:srgbClr val="595959"/>
                </a:solidFill>
                <a:latin typeface="+mn-lt"/>
                <a:cs typeface="Arial" charset="0"/>
              </a:rPr>
              <a:t> </a:t>
            </a:r>
            <a:r>
              <a:rPr lang="en-US" sz="2400" dirty="0">
                <a:solidFill>
                  <a:srgbClr val="595959"/>
                </a:solidFill>
                <a:latin typeface="+mn-lt"/>
                <a:cs typeface="Arial" charset="0"/>
              </a:rPr>
              <a:t>the Identity Card’s </a:t>
            </a:r>
            <a:r>
              <a:rPr lang="en-US" sz="2400" i="1" u="sng" dirty="0" smtClean="0">
                <a:solidFill>
                  <a:srgbClr val="595959"/>
                </a:solidFill>
                <a:latin typeface="+mn-lt"/>
                <a:cs typeface="Arial" charset="0"/>
              </a:rPr>
              <a:t>subject</a:t>
            </a:r>
            <a:r>
              <a:rPr lang="en-US" sz="2400" dirty="0" smtClean="0">
                <a:solidFill>
                  <a:srgbClr val="595959"/>
                </a:solidFill>
                <a:latin typeface="+mn-lt"/>
                <a:cs typeface="Arial" charset="0"/>
              </a:rPr>
              <a:t>.</a:t>
            </a:r>
            <a:r>
              <a:rPr lang="en-US" sz="2400" dirty="0">
                <a:solidFill>
                  <a:srgbClr val="595959"/>
                </a:solidFill>
                <a:latin typeface="+mn-lt"/>
                <a:cs typeface="Arial" charset="0"/>
              </a:rPr>
              <a:t> </a:t>
            </a:r>
            <a:r>
              <a:rPr lang="en-US" sz="2400" dirty="0" smtClean="0">
                <a:solidFill>
                  <a:srgbClr val="595959"/>
                </a:solidFill>
                <a:latin typeface="+mn-lt"/>
                <a:cs typeface="Arial" charset="0"/>
              </a:rPr>
              <a:t>Identity </a:t>
            </a:r>
            <a:r>
              <a:rPr lang="en-US" sz="2400" dirty="0">
                <a:solidFill>
                  <a:srgbClr val="595959"/>
                </a:solidFill>
                <a:latin typeface="+mn-lt"/>
                <a:cs typeface="Arial" charset="0"/>
              </a:rPr>
              <a:t>Card </a:t>
            </a:r>
            <a:r>
              <a:rPr lang="en-US" sz="2400" i="1" u="sng" dirty="0">
                <a:solidFill>
                  <a:srgbClr val="595959"/>
                </a:solidFill>
                <a:latin typeface="+mn-lt"/>
                <a:cs typeface="Arial" charset="0"/>
              </a:rPr>
              <a:t>subject identifiers</a:t>
            </a:r>
            <a:r>
              <a:rPr lang="en-US" sz="2400" dirty="0">
                <a:solidFill>
                  <a:srgbClr val="595959"/>
                </a:solidFill>
                <a:latin typeface="+mn-lt"/>
                <a:cs typeface="Arial" charset="0"/>
              </a:rPr>
              <a:t> MUST be in the form of </a:t>
            </a:r>
            <a:r>
              <a:rPr lang="en-US" sz="2400" dirty="0" smtClean="0">
                <a:solidFill>
                  <a:srgbClr val="595959"/>
                </a:solidFill>
                <a:latin typeface="+mn-lt"/>
                <a:cs typeface="Arial" charset="0"/>
              </a:rPr>
              <a:t>Resolvable URIs</a:t>
            </a:r>
            <a:r>
              <a:rPr lang="en-US" sz="2400" dirty="0">
                <a:solidFill>
                  <a:srgbClr val="595959"/>
                </a:solidFill>
                <a:latin typeface="+mn-lt"/>
                <a:cs typeface="Arial" charset="0"/>
              </a:rPr>
              <a:t>, so LDAP scheme identifiers can apply.</a:t>
            </a:r>
          </a:p>
        </p:txBody>
      </p:sp>
      <p:sp>
        <p:nvSpPr>
          <p:cNvPr id="6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76200" y="6513513"/>
            <a:ext cx="2895600" cy="2286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en-US" sz="1000" dirty="0" smtClean="0">
                <a:solidFill>
                  <a:schemeClr val="bg1"/>
                </a:solidFill>
                <a:latin typeface="+mn-lt"/>
              </a:rPr>
              <a:t>License CC-BY-SA 4.0 (International).</a:t>
            </a:r>
            <a:endParaRPr lang="en-US" sz="10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12915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32000" cy="955675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+mj-lt"/>
              </a:rPr>
              <a:t>What Your Digital Identity Card Enables</a:t>
            </a:r>
            <a:endParaRPr lang="en-US" sz="2800" dirty="0">
              <a:latin typeface="+mj-lt"/>
              <a:cs typeface="Arial" charset="0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524000"/>
            <a:ext cx="8610600" cy="4267200"/>
          </a:xfrm>
        </p:spPr>
        <p:txBody>
          <a:bodyPr/>
          <a:lstStyle/>
          <a:p>
            <a:pPr marL="457200" indent="-457200" eaLnBrk="1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/>
              <a:buChar char="•"/>
            </a:pPr>
            <a:r>
              <a:rPr lang="en-US" u="sng" dirty="0" smtClean="0">
                <a:latin typeface="Calibri"/>
                <a:cs typeface="Calibri"/>
              </a:rPr>
              <a:t>Identification</a:t>
            </a:r>
            <a:r>
              <a:rPr lang="en-US" dirty="0" smtClean="0">
                <a:latin typeface="Calibri"/>
                <a:cs typeface="Calibri"/>
              </a:rPr>
              <a:t> for 3</a:t>
            </a:r>
            <a:r>
              <a:rPr lang="en-US" baseline="30000" dirty="0" smtClean="0">
                <a:latin typeface="Calibri"/>
                <a:cs typeface="Calibri"/>
              </a:rPr>
              <a:t>rd</a:t>
            </a:r>
            <a:r>
              <a:rPr lang="en-US" dirty="0" smtClean="0">
                <a:latin typeface="Calibri"/>
                <a:cs typeface="Calibri"/>
              </a:rPr>
              <a:t> Party Use – e.g., protected resource access controls and data access policies --scoped specifically to your identity</a:t>
            </a:r>
          </a:p>
          <a:p>
            <a:pPr marL="457200" indent="-457200" eaLnBrk="1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/>
              <a:buChar char="•"/>
            </a:pPr>
            <a:r>
              <a:rPr lang="en-US" dirty="0" smtClean="0">
                <a:latin typeface="Calibri"/>
                <a:cs typeface="Calibri"/>
              </a:rPr>
              <a:t>Signing Statements (Endorsements), Messages (e.g., Email) that are cryptographically verifiable </a:t>
            </a:r>
          </a:p>
          <a:p>
            <a:pPr marL="457200" indent="-457200" eaLnBrk="1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/>
              <a:buChar char="•"/>
            </a:pPr>
            <a:r>
              <a:rPr lang="en-US" dirty="0" smtClean="0">
                <a:latin typeface="Calibri"/>
                <a:cs typeface="Calibri"/>
              </a:rPr>
              <a:t>Receipt of Encrypted Messages that are only readable by you – since the entire message or shared-secret is encrypted using data (Public Key) from your Digital Identity Card</a:t>
            </a:r>
          </a:p>
          <a:p>
            <a:pPr marL="457200" indent="-457200" eaLnBrk="1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/>
              <a:buChar char="•"/>
            </a:pPr>
            <a:r>
              <a:rPr lang="en-US" dirty="0" smtClean="0">
                <a:latin typeface="Calibri"/>
                <a:cs typeface="Calibri"/>
              </a:rPr>
              <a:t>All of the items above using existing open standards.</a:t>
            </a:r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89288" y="6513513"/>
            <a:ext cx="2895600" cy="2286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sz="1000" dirty="0" smtClean="0">
                <a:solidFill>
                  <a:srgbClr val="595959"/>
                </a:solidFill>
                <a:latin typeface="+mn-lt"/>
              </a:rPr>
              <a:t>License CC-BY-SA 4.0 (International).</a:t>
            </a:r>
            <a:endParaRPr lang="en-US" sz="1000" dirty="0">
              <a:solidFill>
                <a:srgbClr val="59595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66279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103563"/>
            <a:ext cx="8534400" cy="650875"/>
          </a:xfrm>
        </p:spPr>
        <p:txBody>
          <a:bodyPr/>
          <a:lstStyle/>
          <a:p>
            <a:pPr algn="ctr" eaLnBrk="1" hangingPunct="1"/>
            <a:r>
              <a:rPr lang="en-US" dirty="0" smtClean="0">
                <a:cs typeface="Arial" charset="0"/>
              </a:rPr>
              <a:t>SITUATION ANALYSIS</a:t>
            </a:r>
            <a:endParaRPr lang="en-US" dirty="0">
              <a:cs typeface="Arial" charset="0"/>
            </a:endParaRPr>
          </a:p>
        </p:txBody>
      </p:sp>
      <p:sp>
        <p:nvSpPr>
          <p:cNvPr id="10244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89288" y="6513513"/>
            <a:ext cx="2895600" cy="2286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sz="1000" dirty="0" smtClean="0">
                <a:solidFill>
                  <a:srgbClr val="595959"/>
                </a:solidFill>
                <a:latin typeface="+mn-lt"/>
              </a:rPr>
              <a:t>License CC-BY-SA 4.0 (International).</a:t>
            </a:r>
            <a:endParaRPr lang="en-US" sz="1000" dirty="0">
              <a:solidFill>
                <a:srgbClr val="59595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10473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828800"/>
            <a:ext cx="8534400" cy="1600200"/>
          </a:xfrm>
        </p:spPr>
        <p:txBody>
          <a:bodyPr/>
          <a:lstStyle/>
          <a:p>
            <a:pPr algn="ctr" eaLnBrk="1" hangingPunct="1"/>
            <a:r>
              <a:rPr lang="en-US" dirty="0" smtClean="0">
                <a:cs typeface="Arial" charset="0"/>
              </a:rPr>
              <a:t>Attributed Based </a:t>
            </a:r>
            <a:br>
              <a:rPr lang="en-US" dirty="0" smtClean="0">
                <a:cs typeface="Arial" charset="0"/>
              </a:rPr>
            </a:br>
            <a:r>
              <a:rPr lang="en-US" dirty="0" smtClean="0">
                <a:cs typeface="Arial" charset="0"/>
              </a:rPr>
              <a:t>Access Controls (ABAC)</a:t>
            </a:r>
            <a:endParaRPr lang="en-US" dirty="0">
              <a:cs typeface="Arial" charset="0"/>
            </a:endParaRPr>
          </a:p>
        </p:txBody>
      </p:sp>
      <p:sp>
        <p:nvSpPr>
          <p:cNvPr id="10244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89288" y="6513513"/>
            <a:ext cx="2895600" cy="2286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sz="1000" dirty="0" smtClean="0">
                <a:solidFill>
                  <a:srgbClr val="595959"/>
                </a:solidFill>
                <a:latin typeface="+mn-lt"/>
              </a:rPr>
              <a:t>License CC-BY-SA 4.0 (International).</a:t>
            </a:r>
            <a:endParaRPr lang="en-US" sz="1000" dirty="0">
              <a:solidFill>
                <a:srgbClr val="59595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20347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32000" cy="955675"/>
          </a:xfrm>
        </p:spPr>
        <p:txBody>
          <a:bodyPr/>
          <a:lstStyle/>
          <a:p>
            <a:pPr algn="ctr" eaLnBrk="1" hangingPunct="1"/>
            <a:r>
              <a:rPr lang="en-US" b="1" dirty="0" smtClean="0">
                <a:latin typeface="+mj-lt"/>
              </a:rPr>
              <a:t>What is ABAC About? </a:t>
            </a:r>
            <a:endParaRPr lang="en-US" dirty="0">
              <a:latin typeface="+mj-lt"/>
              <a:cs typeface="Arial" charset="0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371600"/>
            <a:ext cx="8610600" cy="4229100"/>
          </a:xfrm>
        </p:spPr>
        <p:txBody>
          <a:bodyPr/>
          <a:lstStyle/>
          <a:p>
            <a:pPr algn="ctr" eaLnBrk="1" hangingPunct="1">
              <a:lnSpc>
                <a:spcPct val="14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3200" dirty="0" smtClean="0">
                <a:solidFill>
                  <a:srgbClr val="595959"/>
                </a:solidFill>
                <a:latin typeface="+mn-lt"/>
                <a:cs typeface="Arial" charset="0"/>
              </a:rPr>
              <a:t>Fine-grained access to protected resources driven by attributes (characteristics, features, properties, predicates, relations etc.) of the resource requestor (an Identity Principal). </a:t>
            </a:r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89288" y="6513513"/>
            <a:ext cx="2895600" cy="2286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sz="1000" dirty="0" smtClean="0">
                <a:solidFill>
                  <a:srgbClr val="595959"/>
                </a:solidFill>
                <a:latin typeface="+mn-lt"/>
              </a:rPr>
              <a:t>License CC-BY-SA 4.0 (International).</a:t>
            </a:r>
            <a:endParaRPr lang="en-US" sz="1000" dirty="0">
              <a:solidFill>
                <a:srgbClr val="59595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33843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915400" cy="1143000"/>
          </a:xfrm>
        </p:spPr>
        <p:txBody>
          <a:bodyPr/>
          <a:lstStyle/>
          <a:p>
            <a:pPr algn="ctr" eaLnBrk="1" hangingPunct="1"/>
            <a:r>
              <a:rPr lang="en-US" dirty="0" smtClean="0">
                <a:latin typeface="+mj-lt"/>
              </a:rPr>
              <a:t>RDF based Attributed based Access Controls</a:t>
            </a:r>
            <a:endParaRPr lang="en-US" dirty="0">
              <a:latin typeface="+mj-lt"/>
              <a:cs typeface="Arial" charset="0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95400"/>
            <a:ext cx="8458200" cy="609600"/>
          </a:xfrm>
        </p:spPr>
        <p:txBody>
          <a:bodyPr/>
          <a:lstStyle/>
          <a:p>
            <a:pPr algn="ctr" eaLnBrk="1" hangingPunct="1">
              <a:buFont typeface="Wingdings" charset="0"/>
              <a:buNone/>
            </a:pPr>
            <a:endParaRPr lang="en-US" dirty="0" smtClean="0">
              <a:solidFill>
                <a:srgbClr val="595959"/>
              </a:solidFill>
              <a:latin typeface="+mn-lt"/>
              <a:cs typeface="Arial" charset="0"/>
            </a:endParaRPr>
          </a:p>
          <a:p>
            <a:pPr algn="ctr" eaLnBrk="1" hangingPunct="1">
              <a:buFont typeface="Wingdings" charset="0"/>
              <a:buNone/>
            </a:pPr>
            <a:endParaRPr lang="en-US" dirty="0" smtClean="0">
              <a:solidFill>
                <a:srgbClr val="595959"/>
              </a:solidFill>
              <a:latin typeface="+mn-lt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600200"/>
            <a:ext cx="4740151" cy="4505587"/>
          </a:xfrm>
          <a:prstGeom prst="rect">
            <a:avLst/>
          </a:prstGeom>
        </p:spPr>
      </p:pic>
      <p:sp>
        <p:nvSpPr>
          <p:cNvPr id="6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89288" y="6513513"/>
            <a:ext cx="2895600" cy="2286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sz="1000" dirty="0" smtClean="0">
                <a:solidFill>
                  <a:srgbClr val="595959"/>
                </a:solidFill>
                <a:latin typeface="+mn-lt"/>
              </a:rPr>
              <a:t>License CC-BY-SA 4.0 (International).</a:t>
            </a:r>
            <a:endParaRPr lang="en-US" sz="1000" dirty="0">
              <a:solidFill>
                <a:srgbClr val="595959"/>
              </a:solidFill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81600" y="1676400"/>
            <a:ext cx="3733800" cy="4514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lnSpc>
                <a:spcPct val="120000"/>
              </a:lnSpc>
              <a:buFont typeface="+mj-lt"/>
              <a:buAutoNum type="arabicPeriod"/>
            </a:pPr>
            <a:r>
              <a:rPr lang="en-US" sz="2000" dirty="0" smtClean="0"/>
              <a:t>Identity </a:t>
            </a:r>
            <a:r>
              <a:rPr lang="en-US" sz="2000" dirty="0"/>
              <a:t>Principal Requests Access to Protected Resource</a:t>
            </a:r>
          </a:p>
          <a:p>
            <a:pPr marL="457200" indent="-457200" algn="l">
              <a:lnSpc>
                <a:spcPct val="120000"/>
              </a:lnSpc>
              <a:buFont typeface="+mj-lt"/>
              <a:buAutoNum type="arabicPeriod"/>
            </a:pPr>
            <a:r>
              <a:rPr lang="en-US" sz="2000" dirty="0" smtClean="0"/>
              <a:t>Protected </a:t>
            </a:r>
            <a:r>
              <a:rPr lang="en-US" sz="2000" dirty="0"/>
              <a:t>Resource Server Assesses</a:t>
            </a:r>
            <a:r>
              <a:rPr lang="en-US" sz="2000" dirty="0" smtClean="0"/>
              <a:t>:</a:t>
            </a:r>
            <a:endParaRPr lang="en-US" sz="2000" dirty="0"/>
          </a:p>
          <a:p>
            <a:pPr marL="914400" lvl="1" indent="-457200" algn="l">
              <a:lnSpc>
                <a:spcPct val="120000"/>
              </a:lnSpc>
              <a:buFont typeface="Wingdings" charset="2"/>
              <a:buChar char="q"/>
            </a:pPr>
            <a:r>
              <a:rPr lang="en-US" sz="2000" dirty="0" smtClean="0"/>
              <a:t>Identity (</a:t>
            </a:r>
            <a:r>
              <a:rPr lang="en-US" sz="2000" dirty="0"/>
              <a:t>RDF based Identity Claims</a:t>
            </a:r>
            <a:r>
              <a:rPr lang="en-US" sz="2000" dirty="0" smtClean="0"/>
              <a:t>)</a:t>
            </a:r>
          </a:p>
          <a:p>
            <a:pPr marL="914400" lvl="1" indent="-457200" algn="l">
              <a:lnSpc>
                <a:spcPct val="120000"/>
              </a:lnSpc>
              <a:buFont typeface="Wingdings" charset="2"/>
              <a:buChar char="q"/>
            </a:pPr>
            <a:r>
              <a:rPr lang="en-US" sz="2000" dirty="0" smtClean="0"/>
              <a:t>Access </a:t>
            </a:r>
            <a:r>
              <a:rPr lang="en-US" sz="2000" dirty="0"/>
              <a:t>Control Rules (RDF based </a:t>
            </a:r>
            <a:r>
              <a:rPr lang="en-US" sz="2000" dirty="0" smtClean="0"/>
              <a:t>Protected Resource Access Policies)</a:t>
            </a:r>
            <a:endParaRPr lang="en-US" sz="2000" dirty="0"/>
          </a:p>
          <a:p>
            <a:pPr marL="457200" indent="-457200" algn="l">
              <a:lnSpc>
                <a:spcPct val="120000"/>
              </a:lnSpc>
              <a:buFont typeface="+mj-lt"/>
              <a:buAutoNum type="arabicPeriod"/>
            </a:pPr>
            <a:r>
              <a:rPr lang="en-US" sz="2000" dirty="0" smtClean="0"/>
              <a:t>Protected Resource Access is Granted or Rejected.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12721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1"/>
            <a:ext cx="8532000" cy="685800"/>
          </a:xfrm>
        </p:spPr>
        <p:txBody>
          <a:bodyPr/>
          <a:lstStyle/>
          <a:p>
            <a:pPr algn="ctr" eaLnBrk="1" hangingPunct="1"/>
            <a:r>
              <a:rPr lang="en-US" b="1" dirty="0" smtClean="0">
                <a:latin typeface="+mj-lt"/>
              </a:rPr>
              <a:t>ABAC Challenges? </a:t>
            </a:r>
            <a:endParaRPr lang="en-US" dirty="0">
              <a:latin typeface="+mj-lt"/>
              <a:cs typeface="Arial" charset="0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143000"/>
            <a:ext cx="8610600" cy="4800600"/>
          </a:xfrm>
        </p:spPr>
        <p:txBody>
          <a:bodyPr/>
          <a:lstStyle/>
          <a:p>
            <a:pPr marL="457200" indent="-457200" eaLnBrk="1" hangingPunct="1">
              <a:lnSpc>
                <a:spcPct val="140000"/>
              </a:lnSpc>
              <a:spcBef>
                <a:spcPts val="0"/>
              </a:spcBef>
              <a:spcAft>
                <a:spcPts val="1200"/>
              </a:spcAft>
              <a:buFont typeface="Arial"/>
              <a:buChar char="•"/>
            </a:pPr>
            <a:r>
              <a:rPr lang="en-US" sz="3200" dirty="0" smtClean="0">
                <a:solidFill>
                  <a:srgbClr val="595959"/>
                </a:solidFill>
                <a:latin typeface="+mn-lt"/>
                <a:cs typeface="Arial" charset="0"/>
              </a:rPr>
              <a:t>Identifier Types – </a:t>
            </a:r>
            <a:r>
              <a:rPr lang="en-US" sz="3200" dirty="0" err="1" smtClean="0">
                <a:solidFill>
                  <a:srgbClr val="595959"/>
                </a:solidFill>
                <a:latin typeface="+mn-lt"/>
                <a:cs typeface="Arial" charset="0"/>
              </a:rPr>
              <a:t>NetID</a:t>
            </a:r>
            <a:r>
              <a:rPr lang="en-US" sz="3200" dirty="0" smtClean="0">
                <a:solidFill>
                  <a:srgbClr val="595959"/>
                </a:solidFill>
                <a:latin typeface="+mn-lt"/>
                <a:cs typeface="Arial" charset="0"/>
              </a:rPr>
              <a:t> </a:t>
            </a:r>
            <a:r>
              <a:rPr lang="en-US" sz="3200" dirty="0" err="1" smtClean="0">
                <a:solidFill>
                  <a:srgbClr val="595959"/>
                </a:solidFill>
                <a:latin typeface="+mn-lt"/>
                <a:cs typeface="Arial" charset="0"/>
              </a:rPr>
              <a:t>vs</a:t>
            </a:r>
            <a:r>
              <a:rPr lang="en-US" sz="3200" dirty="0" smtClean="0">
                <a:solidFill>
                  <a:srgbClr val="595959"/>
                </a:solidFill>
                <a:latin typeface="+mn-lt"/>
                <a:cs typeface="Arial" charset="0"/>
              </a:rPr>
              <a:t> </a:t>
            </a:r>
            <a:r>
              <a:rPr lang="en-US" sz="3200" dirty="0" err="1" smtClean="0">
                <a:solidFill>
                  <a:srgbClr val="595959"/>
                </a:solidFill>
                <a:latin typeface="+mn-lt"/>
                <a:cs typeface="Arial" charset="0"/>
              </a:rPr>
              <a:t>WebID</a:t>
            </a:r>
            <a:r>
              <a:rPr lang="en-US" sz="3200" dirty="0" smtClean="0">
                <a:solidFill>
                  <a:srgbClr val="595959"/>
                </a:solidFill>
                <a:latin typeface="+mn-lt"/>
                <a:cs typeface="Arial" charset="0"/>
              </a:rPr>
              <a:t> Issues</a:t>
            </a:r>
          </a:p>
          <a:p>
            <a:pPr marL="457200" indent="-457200" eaLnBrk="1" hangingPunct="1">
              <a:lnSpc>
                <a:spcPct val="140000"/>
              </a:lnSpc>
              <a:spcBef>
                <a:spcPts val="0"/>
              </a:spcBef>
              <a:spcAft>
                <a:spcPts val="1200"/>
              </a:spcAft>
              <a:buFont typeface="Arial"/>
              <a:buChar char="•"/>
            </a:pPr>
            <a:r>
              <a:rPr lang="en-US" sz="3200" dirty="0" smtClean="0">
                <a:solidFill>
                  <a:srgbClr val="595959"/>
                </a:solidFill>
                <a:latin typeface="+mn-lt"/>
                <a:cs typeface="Arial" charset="0"/>
              </a:rPr>
              <a:t>Data Access Protocols – LDAP </a:t>
            </a:r>
            <a:r>
              <a:rPr lang="en-US" sz="3200" dirty="0" err="1" smtClean="0">
                <a:solidFill>
                  <a:srgbClr val="595959"/>
                </a:solidFill>
                <a:latin typeface="+mn-lt"/>
                <a:cs typeface="Arial" charset="0"/>
              </a:rPr>
              <a:t>vs</a:t>
            </a:r>
            <a:r>
              <a:rPr lang="en-US" sz="3200" dirty="0" smtClean="0">
                <a:solidFill>
                  <a:srgbClr val="595959"/>
                </a:solidFill>
                <a:latin typeface="+mn-lt"/>
                <a:cs typeface="Arial" charset="0"/>
              </a:rPr>
              <a:t> HTTP issues</a:t>
            </a:r>
          </a:p>
          <a:p>
            <a:pPr marL="457200" indent="-457200" eaLnBrk="1" hangingPunct="1">
              <a:lnSpc>
                <a:spcPct val="140000"/>
              </a:lnSpc>
              <a:spcBef>
                <a:spcPts val="0"/>
              </a:spcBef>
              <a:spcAft>
                <a:spcPts val="1200"/>
              </a:spcAft>
              <a:buFont typeface="Arial"/>
              <a:buChar char="•"/>
            </a:pPr>
            <a:r>
              <a:rPr lang="en-US" sz="3200" dirty="0" smtClean="0">
                <a:solidFill>
                  <a:srgbClr val="595959"/>
                </a:solidFill>
                <a:latin typeface="+mn-lt"/>
                <a:cs typeface="Arial" charset="0"/>
              </a:rPr>
              <a:t>Data Representation – Data Virtualization issues </a:t>
            </a:r>
          </a:p>
          <a:p>
            <a:pPr marL="457200" indent="-457200" eaLnBrk="1" hangingPunct="1">
              <a:lnSpc>
                <a:spcPct val="140000"/>
              </a:lnSpc>
              <a:spcBef>
                <a:spcPts val="0"/>
              </a:spcBef>
              <a:spcAft>
                <a:spcPts val="1200"/>
              </a:spcAft>
              <a:buFont typeface="Arial"/>
              <a:buChar char="•"/>
            </a:pPr>
            <a:r>
              <a:rPr lang="en-US" sz="3200" dirty="0" smtClean="0">
                <a:solidFill>
                  <a:srgbClr val="595959"/>
                </a:solidFill>
                <a:latin typeface="+mn-lt"/>
                <a:cs typeface="Arial" charset="0"/>
              </a:rPr>
              <a:t>Data Integration – RDF based Linked Open Data</a:t>
            </a:r>
          </a:p>
          <a:p>
            <a:pPr marL="457200" indent="-457200" eaLnBrk="1" hangingPunct="1">
              <a:lnSpc>
                <a:spcPct val="140000"/>
              </a:lnSpc>
              <a:spcBef>
                <a:spcPts val="0"/>
              </a:spcBef>
              <a:spcAft>
                <a:spcPts val="1200"/>
              </a:spcAft>
              <a:buFont typeface="Arial"/>
              <a:buChar char="•"/>
            </a:pPr>
            <a:r>
              <a:rPr lang="en-US" sz="3200" dirty="0" smtClean="0">
                <a:solidFill>
                  <a:srgbClr val="595959"/>
                </a:solidFill>
                <a:latin typeface="+mn-lt"/>
                <a:cs typeface="Arial" charset="0"/>
              </a:rPr>
              <a:t>Data Access Performance &amp; Scalability – Virtuoso!</a:t>
            </a:r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89288" y="6513513"/>
            <a:ext cx="2895600" cy="2286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sz="1000" dirty="0" smtClean="0">
                <a:solidFill>
                  <a:srgbClr val="595959"/>
                </a:solidFill>
                <a:latin typeface="+mn-lt"/>
              </a:rPr>
              <a:t>License CC-BY-SA 4.0 (International).</a:t>
            </a:r>
            <a:endParaRPr lang="en-US" sz="1000" dirty="0">
              <a:solidFill>
                <a:srgbClr val="59595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37668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103563"/>
            <a:ext cx="8534400" cy="650875"/>
          </a:xfrm>
        </p:spPr>
        <p:txBody>
          <a:bodyPr/>
          <a:lstStyle/>
          <a:p>
            <a:pPr algn="ctr" eaLnBrk="1" hangingPunct="1"/>
            <a:r>
              <a:rPr lang="en-US" dirty="0" smtClean="0">
                <a:cs typeface="Arial" charset="0"/>
              </a:rPr>
              <a:t>Identity Card Generation</a:t>
            </a:r>
            <a:br>
              <a:rPr lang="en-US" dirty="0" smtClean="0">
                <a:cs typeface="Arial" charset="0"/>
              </a:rPr>
            </a:br>
            <a:endParaRPr lang="en-US" dirty="0">
              <a:cs typeface="Arial" charset="0"/>
            </a:endParaRPr>
          </a:p>
        </p:txBody>
      </p:sp>
      <p:sp>
        <p:nvSpPr>
          <p:cNvPr id="10244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89288" y="6513513"/>
            <a:ext cx="2895600" cy="2286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sz="1000" dirty="0" smtClean="0">
                <a:solidFill>
                  <a:srgbClr val="595959"/>
                </a:solidFill>
                <a:latin typeface="+mn-lt"/>
              </a:rPr>
              <a:t>License CC-BY-SA 4.0 (International).</a:t>
            </a:r>
            <a:endParaRPr lang="en-US" sz="1000" dirty="0">
              <a:solidFill>
                <a:srgbClr val="59595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27482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103563"/>
            <a:ext cx="8534400" cy="650875"/>
          </a:xfrm>
        </p:spPr>
        <p:txBody>
          <a:bodyPr/>
          <a:lstStyle/>
          <a:p>
            <a:pPr algn="ctr" eaLnBrk="1" hangingPunct="1"/>
            <a:r>
              <a:rPr lang="en-US" dirty="0" err="1" smtClean="0">
                <a:cs typeface="Arial" charset="0"/>
              </a:rPr>
              <a:t>WebID</a:t>
            </a:r>
            <a:r>
              <a:rPr lang="en-US" dirty="0" smtClean="0">
                <a:cs typeface="Arial" charset="0"/>
              </a:rPr>
              <a:t> </a:t>
            </a:r>
            <a:br>
              <a:rPr lang="en-US" dirty="0" smtClean="0">
                <a:cs typeface="Arial" charset="0"/>
              </a:rPr>
            </a:br>
            <a:r>
              <a:rPr lang="en-US" dirty="0" smtClean="0">
                <a:cs typeface="Arial" charset="0"/>
              </a:rPr>
              <a:t>Identity Card Generation</a:t>
            </a:r>
            <a:br>
              <a:rPr lang="en-US" dirty="0" smtClean="0">
                <a:cs typeface="Arial" charset="0"/>
              </a:rPr>
            </a:br>
            <a:endParaRPr lang="en-US" dirty="0">
              <a:cs typeface="Arial" charset="0"/>
            </a:endParaRPr>
          </a:p>
        </p:txBody>
      </p:sp>
      <p:sp>
        <p:nvSpPr>
          <p:cNvPr id="10244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89288" y="6513513"/>
            <a:ext cx="2895600" cy="2286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sz="1000" dirty="0" smtClean="0">
                <a:solidFill>
                  <a:srgbClr val="595959"/>
                </a:solidFill>
                <a:latin typeface="+mn-lt"/>
              </a:rPr>
              <a:t>License CC-BY-SA 4.0 (International).</a:t>
            </a:r>
            <a:endParaRPr lang="en-US" sz="1000" dirty="0">
              <a:solidFill>
                <a:srgbClr val="59595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66968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292481"/>
            <a:ext cx="7086600" cy="3604679"/>
          </a:xfrm>
          <a:prstGeom prst="rect">
            <a:avLst/>
          </a:prstGeom>
        </p:spPr>
      </p:pic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152400"/>
            <a:ext cx="8915400" cy="1219200"/>
          </a:xfrm>
        </p:spPr>
        <p:txBody>
          <a:bodyPr/>
          <a:lstStyle/>
          <a:p>
            <a:pPr algn="ctr" eaLnBrk="1" hangingPunct="1"/>
            <a:r>
              <a:rPr lang="en-US" dirty="0" smtClean="0">
                <a:latin typeface="+mj-lt"/>
              </a:rPr>
              <a:t>Digital Identity Card Generation – </a:t>
            </a:r>
            <a:r>
              <a:rPr lang="en-US" dirty="0" err="1" smtClean="0">
                <a:latin typeface="+mj-lt"/>
              </a:rPr>
              <a:t>PdP</a:t>
            </a:r>
            <a:r>
              <a:rPr lang="en-US" dirty="0" smtClean="0">
                <a:latin typeface="+mj-lt"/>
              </a:rPr>
              <a:t> Selection</a:t>
            </a:r>
            <a:endParaRPr lang="en-US" dirty="0">
              <a:latin typeface="+mj-lt"/>
              <a:cs typeface="Arial" charset="0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1676400"/>
            <a:ext cx="8001000" cy="533400"/>
          </a:xfrm>
        </p:spPr>
        <p:txBody>
          <a:bodyPr/>
          <a:lstStyle/>
          <a:p>
            <a:pPr indent="0" eaLnBrk="1" hangingPunct="1">
              <a:lnSpc>
                <a:spcPct val="90000"/>
              </a:lnSpc>
              <a:buFont typeface="Wingdings" charset="0"/>
              <a:buNone/>
            </a:pPr>
            <a:r>
              <a:rPr lang="en-US" sz="2400" dirty="0" smtClean="0">
                <a:solidFill>
                  <a:srgbClr val="595959"/>
                </a:solidFill>
                <a:latin typeface="+mn-lt"/>
                <a:cs typeface="Arial" charset="0"/>
              </a:rPr>
              <a:t>Select from a vast collection of Profile Data Providers (</a:t>
            </a:r>
            <a:r>
              <a:rPr lang="en-US" sz="2400" dirty="0" err="1" smtClean="0">
                <a:solidFill>
                  <a:srgbClr val="595959"/>
                </a:solidFill>
                <a:latin typeface="+mn-lt"/>
                <a:cs typeface="Arial" charset="0"/>
              </a:rPr>
              <a:t>PdPs</a:t>
            </a:r>
            <a:r>
              <a:rPr lang="en-US" sz="2400" dirty="0" smtClean="0">
                <a:solidFill>
                  <a:srgbClr val="595959"/>
                </a:solidFill>
                <a:latin typeface="+mn-lt"/>
                <a:cs typeface="Arial" charset="0"/>
              </a:rPr>
              <a:t>)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License CC-BY-SA 4.0 (International)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3385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449651"/>
            <a:ext cx="7467600" cy="3540776"/>
          </a:xfrm>
          <a:prstGeom prst="rect">
            <a:avLst/>
          </a:prstGeom>
        </p:spPr>
      </p:pic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152400"/>
            <a:ext cx="8915400" cy="1219200"/>
          </a:xfrm>
        </p:spPr>
        <p:txBody>
          <a:bodyPr/>
          <a:lstStyle/>
          <a:p>
            <a:pPr algn="ctr" eaLnBrk="1" hangingPunct="1"/>
            <a:r>
              <a:rPr lang="en-US" dirty="0" smtClean="0">
                <a:latin typeface="+mj-lt"/>
              </a:rPr>
              <a:t>Digital Identity Card Generation – </a:t>
            </a:r>
            <a:r>
              <a:rPr lang="en-US" dirty="0" err="1" smtClean="0">
                <a:latin typeface="+mj-lt"/>
              </a:rPr>
              <a:t>IdP</a:t>
            </a:r>
            <a:r>
              <a:rPr lang="en-US" dirty="0" smtClean="0">
                <a:latin typeface="+mj-lt"/>
              </a:rPr>
              <a:t> Selection</a:t>
            </a:r>
            <a:endParaRPr lang="en-US" dirty="0">
              <a:latin typeface="+mj-lt"/>
              <a:cs typeface="Arial" charset="0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215900" y="1524000"/>
            <a:ext cx="8915400" cy="609600"/>
          </a:xfrm>
        </p:spPr>
        <p:txBody>
          <a:bodyPr/>
          <a:lstStyle/>
          <a:p>
            <a:pPr indent="0" eaLnBrk="1" hangingPunct="1">
              <a:lnSpc>
                <a:spcPct val="90000"/>
              </a:lnSpc>
              <a:buFont typeface="Wingdings" charset="0"/>
              <a:buNone/>
            </a:pPr>
            <a:r>
              <a:rPr lang="en-US" sz="2400" dirty="0" smtClean="0">
                <a:solidFill>
                  <a:srgbClr val="595959"/>
                </a:solidFill>
                <a:latin typeface="+mn-lt"/>
                <a:cs typeface="Arial" charset="0"/>
              </a:rPr>
              <a:t>Select from a vast collection of Identity Card Storage Providers (</a:t>
            </a:r>
            <a:r>
              <a:rPr lang="en-US" sz="2400" dirty="0" err="1">
                <a:solidFill>
                  <a:srgbClr val="595959"/>
                </a:solidFill>
                <a:latin typeface="+mn-lt"/>
                <a:cs typeface="Arial" charset="0"/>
              </a:rPr>
              <a:t>I</a:t>
            </a:r>
            <a:r>
              <a:rPr lang="en-US" sz="2400" dirty="0" err="1" smtClean="0">
                <a:solidFill>
                  <a:srgbClr val="595959"/>
                </a:solidFill>
                <a:latin typeface="+mn-lt"/>
                <a:cs typeface="Arial" charset="0"/>
              </a:rPr>
              <a:t>dPs</a:t>
            </a:r>
            <a:r>
              <a:rPr lang="en-US" sz="2400" dirty="0" smtClean="0">
                <a:solidFill>
                  <a:srgbClr val="595959"/>
                </a:solidFill>
                <a:latin typeface="+mn-lt"/>
                <a:cs typeface="Arial" charset="0"/>
              </a:rPr>
              <a:t>)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License CC-BY-SA 4.0 (International)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5586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32000" cy="955675"/>
          </a:xfrm>
        </p:spPr>
        <p:txBody>
          <a:bodyPr/>
          <a:lstStyle/>
          <a:p>
            <a:pPr algn="ctr" eaLnBrk="1" hangingPunct="1"/>
            <a:r>
              <a:rPr lang="en-US" dirty="0" smtClean="0">
                <a:latin typeface="+mj-lt"/>
              </a:rPr>
              <a:t>Generated</a:t>
            </a:r>
            <a:r>
              <a:rPr lang="en-US" b="1" dirty="0" smtClean="0">
                <a:latin typeface="+mj-lt"/>
              </a:rPr>
              <a:t> Public Identity Card </a:t>
            </a:r>
            <a:endParaRPr lang="en-US" dirty="0">
              <a:latin typeface="+mj-lt"/>
              <a:cs typeface="Arial" charset="0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5257800" y="1524000"/>
            <a:ext cx="3657600" cy="4648200"/>
          </a:xfrm>
        </p:spPr>
        <p:txBody>
          <a:bodyPr/>
          <a:lstStyle/>
          <a:p>
            <a:pPr indent="0" eaLnBrk="1" hangingPunct="1">
              <a:lnSpc>
                <a:spcPct val="110000"/>
              </a:lnSpc>
              <a:buFont typeface="Wingdings" charset="0"/>
              <a:buNone/>
            </a:pPr>
            <a:r>
              <a:rPr lang="en-US" sz="2400" dirty="0" smtClean="0">
                <a:solidFill>
                  <a:srgbClr val="595959"/>
                </a:solidFill>
                <a:latin typeface="+mn-lt"/>
                <a:cs typeface="Arial" charset="0"/>
              </a:rPr>
              <a:t>A Document comprised of content in the form of </a:t>
            </a:r>
            <a:r>
              <a:rPr lang="en-US" sz="2400" i="1" u="sng" dirty="0" smtClean="0">
                <a:solidFill>
                  <a:srgbClr val="595959"/>
                </a:solidFill>
                <a:latin typeface="+mn-lt"/>
                <a:cs typeface="Arial" charset="0"/>
              </a:rPr>
              <a:t>identity claims </a:t>
            </a:r>
            <a:r>
              <a:rPr lang="en-US" sz="2400" dirty="0" smtClean="0">
                <a:solidFill>
                  <a:srgbClr val="595959"/>
                </a:solidFill>
                <a:latin typeface="+mn-lt"/>
                <a:cs typeface="Arial" charset="0"/>
              </a:rPr>
              <a:t>that coalesce around an </a:t>
            </a:r>
            <a:r>
              <a:rPr lang="en-US" sz="2400" i="1" u="sng" dirty="0" smtClean="0">
                <a:solidFill>
                  <a:srgbClr val="595959"/>
                </a:solidFill>
                <a:latin typeface="+mn-lt"/>
                <a:cs typeface="Arial" charset="0"/>
              </a:rPr>
              <a:t>identifier</a:t>
            </a:r>
            <a:r>
              <a:rPr lang="en-US" sz="2400" dirty="0" smtClean="0">
                <a:solidFill>
                  <a:srgbClr val="595959"/>
                </a:solidFill>
                <a:latin typeface="+mn-lt"/>
                <a:cs typeface="Arial" charset="0"/>
              </a:rPr>
              <a:t> (e.g., HTTP URI) that </a:t>
            </a:r>
            <a:r>
              <a:rPr lang="en-US" sz="2400" i="1" u="sng" dirty="0" smtClean="0">
                <a:solidFill>
                  <a:srgbClr val="595959"/>
                </a:solidFill>
                <a:latin typeface="+mn-lt"/>
                <a:cs typeface="Arial" charset="0"/>
              </a:rPr>
              <a:t>names</a:t>
            </a:r>
            <a:r>
              <a:rPr lang="en-US" sz="2400" dirty="0" smtClean="0">
                <a:solidFill>
                  <a:srgbClr val="595959"/>
                </a:solidFill>
                <a:latin typeface="+mn-lt"/>
                <a:cs typeface="Arial" charset="0"/>
              </a:rPr>
              <a:t> the Identity Card’s </a:t>
            </a:r>
            <a:r>
              <a:rPr lang="en-US" sz="2400" i="1" u="sng" dirty="0" smtClean="0">
                <a:solidFill>
                  <a:srgbClr val="595959"/>
                </a:solidFill>
                <a:latin typeface="+mn-lt"/>
                <a:cs typeface="Arial" charset="0"/>
              </a:rPr>
              <a:t>subject</a:t>
            </a:r>
            <a:r>
              <a:rPr lang="en-US" sz="2400" dirty="0" smtClean="0">
                <a:solidFill>
                  <a:srgbClr val="595959"/>
                </a:solidFill>
                <a:latin typeface="+mn-lt"/>
                <a:cs typeface="Arial" charset="0"/>
              </a:rPr>
              <a:t>.</a:t>
            </a:r>
          </a:p>
          <a:p>
            <a:pPr indent="0" eaLnBrk="1" hangingPunct="1">
              <a:lnSpc>
                <a:spcPct val="110000"/>
              </a:lnSpc>
              <a:buFont typeface="Wingdings" charset="0"/>
              <a:buNone/>
            </a:pPr>
            <a:r>
              <a:rPr lang="en-US" sz="2400" dirty="0" smtClean="0">
                <a:solidFill>
                  <a:srgbClr val="595959"/>
                </a:solidFill>
                <a:latin typeface="+mn-lt"/>
                <a:cs typeface="Arial" charset="0"/>
              </a:rPr>
              <a:t>Basically, a document comprised of content that </a:t>
            </a:r>
            <a:r>
              <a:rPr lang="en-US" sz="2400" u="sng" dirty="0" smtClean="0">
                <a:solidFill>
                  <a:srgbClr val="595959"/>
                </a:solidFill>
                <a:latin typeface="+mn-lt"/>
                <a:cs typeface="Arial" charset="0"/>
              </a:rPr>
              <a:t>connotes</a:t>
            </a:r>
            <a:r>
              <a:rPr lang="en-US" sz="2400" dirty="0" smtClean="0">
                <a:solidFill>
                  <a:srgbClr val="595959"/>
                </a:solidFill>
                <a:latin typeface="+mn-lt"/>
                <a:cs typeface="Arial" charset="0"/>
              </a:rPr>
              <a:t> (describes) its </a:t>
            </a:r>
            <a:r>
              <a:rPr lang="en-US" sz="2400" u="sng" dirty="0" smtClean="0">
                <a:solidFill>
                  <a:srgbClr val="595959"/>
                </a:solidFill>
                <a:latin typeface="+mn-lt"/>
                <a:cs typeface="Arial" charset="0"/>
              </a:rPr>
              <a:t>subject</a:t>
            </a:r>
            <a:r>
              <a:rPr lang="en-US" sz="2400" dirty="0" smtClean="0">
                <a:solidFill>
                  <a:srgbClr val="595959"/>
                </a:solidFill>
                <a:latin typeface="+mn-lt"/>
                <a:cs typeface="Arial" charset="0"/>
              </a:rPr>
              <a:t>.</a:t>
            </a:r>
          </a:p>
          <a:p>
            <a:pPr indent="0" eaLnBrk="1" hangingPunct="1">
              <a:lnSpc>
                <a:spcPct val="90000"/>
              </a:lnSpc>
              <a:buFont typeface="Wingdings" charset="0"/>
              <a:buNone/>
            </a:pPr>
            <a:endParaRPr lang="en-US" dirty="0" smtClean="0">
              <a:solidFill>
                <a:srgbClr val="595959"/>
              </a:solidFill>
              <a:latin typeface="+mn-lt"/>
              <a:cs typeface="Arial" charset="0"/>
            </a:endParaRPr>
          </a:p>
        </p:txBody>
      </p:sp>
      <p:sp>
        <p:nvSpPr>
          <p:cNvPr id="6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76200" y="6513513"/>
            <a:ext cx="2895600" cy="2286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en-US" sz="1000" dirty="0" smtClean="0">
                <a:solidFill>
                  <a:schemeClr val="bg1"/>
                </a:solidFill>
                <a:latin typeface="+mn-lt"/>
              </a:rPr>
              <a:t>License CC-BY-SA 4.0 (International).</a:t>
            </a:r>
            <a:endParaRPr lang="en-US" sz="10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8" name="Picture 7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14" y="1524000"/>
            <a:ext cx="4915550" cy="439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424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532000" cy="955675"/>
          </a:xfrm>
        </p:spPr>
        <p:txBody>
          <a:bodyPr/>
          <a:lstStyle/>
          <a:p>
            <a:pPr algn="ctr" eaLnBrk="1" hangingPunct="1"/>
            <a:r>
              <a:rPr lang="en-US" dirty="0"/>
              <a:t>Local Identity Card (X.509 Cert.) View - 1</a:t>
            </a:r>
            <a:endParaRPr lang="en-US" dirty="0">
              <a:latin typeface="+mj-lt"/>
              <a:cs typeface="Arial" charset="0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95400"/>
            <a:ext cx="8458200" cy="609600"/>
          </a:xfrm>
        </p:spPr>
        <p:txBody>
          <a:bodyPr/>
          <a:lstStyle/>
          <a:p>
            <a:pPr algn="ctr" eaLnBrk="1" hangingPunct="1">
              <a:buFont typeface="Wingdings" charset="0"/>
              <a:buNone/>
            </a:pPr>
            <a:endParaRPr lang="en-US" dirty="0" smtClean="0">
              <a:solidFill>
                <a:srgbClr val="595959"/>
              </a:solidFill>
              <a:latin typeface="+mn-lt"/>
              <a:cs typeface="Arial" charset="0"/>
            </a:endParaRPr>
          </a:p>
          <a:p>
            <a:pPr algn="ctr" eaLnBrk="1" hangingPunct="1">
              <a:buFont typeface="Wingdings" charset="0"/>
              <a:buNone/>
            </a:pPr>
            <a:endParaRPr lang="en-US" dirty="0" smtClean="0">
              <a:solidFill>
                <a:srgbClr val="595959"/>
              </a:solidFill>
              <a:latin typeface="+mn-lt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291494"/>
            <a:ext cx="3962400" cy="4998721"/>
          </a:xfrm>
          <a:prstGeom prst="rect">
            <a:avLst/>
          </a:prstGeom>
        </p:spPr>
      </p:pic>
      <p:sp>
        <p:nvSpPr>
          <p:cNvPr id="6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89288" y="6513513"/>
            <a:ext cx="2895600" cy="2286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sz="1000" dirty="0" smtClean="0">
                <a:solidFill>
                  <a:srgbClr val="595959"/>
                </a:solidFill>
                <a:latin typeface="+mn-lt"/>
              </a:rPr>
              <a:t>License CC-BY-SA 4.0 (International).</a:t>
            </a:r>
            <a:endParaRPr lang="en-US" sz="1000" dirty="0">
              <a:solidFill>
                <a:srgbClr val="59595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52983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dirty="0">
                <a:cs typeface="Arial" charset="0"/>
              </a:rPr>
              <a:t>Presentation Goals</a:t>
            </a:r>
          </a:p>
        </p:txBody>
      </p:sp>
      <p:sp>
        <p:nvSpPr>
          <p:cNvPr id="9220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89288" y="6513513"/>
            <a:ext cx="2895600" cy="2286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sz="1000" dirty="0" smtClean="0">
                <a:solidFill>
                  <a:srgbClr val="595959"/>
                </a:solidFill>
                <a:latin typeface="+mn-lt"/>
              </a:rPr>
              <a:t>License CC-BY-SA 4.0 (International).</a:t>
            </a:r>
            <a:endParaRPr lang="en-US" sz="1000" dirty="0">
              <a:solidFill>
                <a:srgbClr val="595959"/>
              </a:solidFill>
              <a:latin typeface="+mn-lt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371600" y="1600200"/>
            <a:ext cx="6705600" cy="36576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Tx/>
              <a:buNone/>
              <a:defRPr sz="2800" b="0" i="0">
                <a:solidFill>
                  <a:schemeClr val="tx1">
                    <a:lumMod val="65000"/>
                    <a:lumOff val="35000"/>
                  </a:schemeClr>
                </a:solidFill>
                <a:latin typeface="Calibri Light"/>
                <a:ea typeface="ＭＳ Ｐゴシック" charset="0"/>
                <a:cs typeface="Calibri Light"/>
              </a:defRPr>
            </a:lvl1pPr>
            <a:lvl2pPr marL="593800" indent="0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SzPct val="120000"/>
              <a:buFont typeface="Arial"/>
              <a:buNone/>
              <a:defRPr sz="2400" b="0" i="0">
                <a:solidFill>
                  <a:schemeClr val="tx1">
                    <a:lumMod val="65000"/>
                    <a:lumOff val="35000"/>
                  </a:schemeClr>
                </a:solidFill>
                <a:latin typeface="Calibri Light"/>
                <a:ea typeface="ＭＳ Ｐゴシック" charset="0"/>
                <a:cs typeface="Calibri Light"/>
              </a:defRPr>
            </a:lvl2pPr>
            <a:lvl3pPr marL="107950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SzPct val="75000"/>
              <a:buFont typeface="Wingdings" charset="2"/>
              <a:buChar char="›"/>
              <a:defRPr sz="2200" b="0" i="0">
                <a:solidFill>
                  <a:schemeClr val="tx1">
                    <a:lumMod val="65000"/>
                    <a:lumOff val="35000"/>
                  </a:schemeClr>
                </a:solidFill>
                <a:latin typeface="Calibri Light"/>
                <a:ea typeface="ＭＳ Ｐゴシック" charset="0"/>
                <a:cs typeface="Calibri Light"/>
              </a:defRPr>
            </a:lvl3pPr>
            <a:lvl4pPr marL="134620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SzPct val="80000"/>
              <a:buFont typeface="Wingdings" charset="2"/>
              <a:buChar char="›"/>
              <a:defRPr sz="2000" b="0" i="0">
                <a:solidFill>
                  <a:schemeClr val="tx1">
                    <a:lumMod val="65000"/>
                    <a:lumOff val="35000"/>
                  </a:schemeClr>
                </a:solidFill>
                <a:latin typeface="Calibri Light"/>
                <a:ea typeface="ＭＳ Ｐゴシック" charset="0"/>
                <a:cs typeface="Calibri Light"/>
              </a:defRPr>
            </a:lvl4pPr>
            <a:lvl5pPr marL="152400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SzPct val="80000"/>
              <a:buFont typeface="Wingdings" charset="2"/>
              <a:buChar char="›"/>
              <a:defRPr sz="2000" b="0" i="0">
                <a:solidFill>
                  <a:schemeClr val="tx1">
                    <a:lumMod val="65000"/>
                    <a:lumOff val="35000"/>
                  </a:schemeClr>
                </a:solidFill>
                <a:latin typeface="Calibri Light"/>
                <a:ea typeface="ＭＳ Ｐゴシック" charset="0"/>
                <a:cs typeface="Calibri Light"/>
              </a:defRPr>
            </a:lvl5pPr>
            <a:lvl6pPr marL="2527300" indent="-38735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4500" indent="-38735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41700" indent="-38735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98900" indent="-38735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80000"/>
              </a:lnSpc>
              <a:spcAft>
                <a:spcPts val="1800"/>
              </a:spcAft>
            </a:pPr>
            <a:r>
              <a:rPr lang="en-US" sz="3200" b="1" dirty="0" smtClean="0">
                <a:latin typeface="Calibri"/>
                <a:cs typeface="Calibri"/>
              </a:rPr>
              <a:t>Deconstruct:</a:t>
            </a:r>
          </a:p>
          <a:p>
            <a:pPr algn="ctr" eaLnBrk="1" hangingPunct="1">
              <a:lnSpc>
                <a:spcPct val="80000"/>
              </a:lnSpc>
              <a:spcAft>
                <a:spcPts val="1800"/>
              </a:spcAft>
            </a:pPr>
            <a:r>
              <a:rPr lang="en-US" sz="3200" b="1" dirty="0" smtClean="0">
                <a:latin typeface="Calibri"/>
                <a:cs typeface="Calibri"/>
              </a:rPr>
              <a:t>Identity</a:t>
            </a:r>
          </a:p>
          <a:p>
            <a:pPr algn="ctr" eaLnBrk="1" hangingPunct="1">
              <a:lnSpc>
                <a:spcPct val="80000"/>
              </a:lnSpc>
              <a:spcAft>
                <a:spcPts val="1800"/>
              </a:spcAft>
            </a:pPr>
            <a:r>
              <a:rPr lang="en-US" sz="3200" b="1" dirty="0" smtClean="0">
                <a:latin typeface="Calibri"/>
                <a:cs typeface="Calibri"/>
              </a:rPr>
              <a:t>Identifiers</a:t>
            </a:r>
          </a:p>
          <a:p>
            <a:pPr algn="ctr" eaLnBrk="1" hangingPunct="1">
              <a:lnSpc>
                <a:spcPct val="80000"/>
              </a:lnSpc>
              <a:spcAft>
                <a:spcPts val="1800"/>
              </a:spcAft>
            </a:pPr>
            <a:r>
              <a:rPr lang="en-US" sz="3200" b="1" dirty="0" smtClean="0">
                <a:latin typeface="Calibri"/>
                <a:cs typeface="Calibri"/>
              </a:rPr>
              <a:t>Identification</a:t>
            </a:r>
          </a:p>
        </p:txBody>
      </p:sp>
    </p:spTree>
    <p:extLst>
      <p:ext uri="{BB962C8B-B14F-4D97-AF65-F5344CB8AC3E}">
        <p14:creationId xmlns:p14="http://schemas.microsoft.com/office/powerpoint/2010/main" val="1574728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532000" cy="955675"/>
          </a:xfrm>
        </p:spPr>
        <p:txBody>
          <a:bodyPr/>
          <a:lstStyle/>
          <a:p>
            <a:pPr algn="ctr" eaLnBrk="1" hangingPunct="1"/>
            <a:r>
              <a:rPr lang="en-US" dirty="0" smtClean="0">
                <a:latin typeface="+mj-lt"/>
              </a:rPr>
              <a:t>Local Identity Card (X.509 Cert.) View - 2</a:t>
            </a:r>
            <a:endParaRPr lang="en-US" dirty="0">
              <a:latin typeface="+mj-lt"/>
              <a:cs typeface="Arial" charset="0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95400"/>
            <a:ext cx="8458200" cy="609600"/>
          </a:xfrm>
        </p:spPr>
        <p:txBody>
          <a:bodyPr/>
          <a:lstStyle/>
          <a:p>
            <a:pPr algn="ctr" eaLnBrk="1" hangingPunct="1">
              <a:buFont typeface="Wingdings" charset="0"/>
              <a:buNone/>
            </a:pPr>
            <a:endParaRPr lang="en-US" dirty="0" smtClean="0">
              <a:solidFill>
                <a:srgbClr val="595959"/>
              </a:solidFill>
              <a:latin typeface="+mn-lt"/>
              <a:cs typeface="Arial" charset="0"/>
            </a:endParaRPr>
          </a:p>
          <a:p>
            <a:pPr algn="ctr" eaLnBrk="1" hangingPunct="1">
              <a:buFont typeface="Wingdings" charset="0"/>
              <a:buNone/>
            </a:pPr>
            <a:endParaRPr lang="en-US" dirty="0" smtClean="0">
              <a:solidFill>
                <a:srgbClr val="595959"/>
              </a:solidFill>
              <a:latin typeface="+mn-lt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450" y="1371600"/>
            <a:ext cx="4244014" cy="4505587"/>
          </a:xfrm>
          <a:prstGeom prst="rect">
            <a:avLst/>
          </a:prstGeom>
        </p:spPr>
      </p:pic>
      <p:sp>
        <p:nvSpPr>
          <p:cNvPr id="6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89288" y="6513513"/>
            <a:ext cx="2895600" cy="2286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sz="1000" dirty="0" smtClean="0">
                <a:solidFill>
                  <a:srgbClr val="595959"/>
                </a:solidFill>
                <a:latin typeface="+mn-lt"/>
              </a:rPr>
              <a:t>License CC-BY-SA 4.0 (International).</a:t>
            </a:r>
            <a:endParaRPr lang="en-US" sz="1000" dirty="0">
              <a:solidFill>
                <a:srgbClr val="59595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32086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532000" cy="955675"/>
          </a:xfrm>
        </p:spPr>
        <p:txBody>
          <a:bodyPr/>
          <a:lstStyle/>
          <a:p>
            <a:pPr algn="ctr" eaLnBrk="1" hangingPunct="1"/>
            <a:r>
              <a:rPr lang="en-US" dirty="0"/>
              <a:t>Local Identity Card (X.509 Cert.) View - </a:t>
            </a:r>
            <a:r>
              <a:rPr lang="en-US" dirty="0" smtClean="0"/>
              <a:t>3</a:t>
            </a:r>
            <a:endParaRPr lang="en-US" dirty="0">
              <a:latin typeface="+mj-lt"/>
              <a:cs typeface="Arial" charset="0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95400"/>
            <a:ext cx="8458200" cy="609600"/>
          </a:xfrm>
        </p:spPr>
        <p:txBody>
          <a:bodyPr/>
          <a:lstStyle/>
          <a:p>
            <a:pPr algn="ctr" eaLnBrk="1" hangingPunct="1">
              <a:buFont typeface="Wingdings" charset="0"/>
              <a:buNone/>
            </a:pPr>
            <a:endParaRPr lang="en-US" dirty="0" smtClean="0">
              <a:solidFill>
                <a:srgbClr val="595959"/>
              </a:solidFill>
              <a:latin typeface="+mn-lt"/>
              <a:cs typeface="Arial" charset="0"/>
            </a:endParaRPr>
          </a:p>
          <a:p>
            <a:pPr algn="ctr" eaLnBrk="1" hangingPunct="1">
              <a:buFont typeface="Wingdings" charset="0"/>
              <a:buNone/>
            </a:pPr>
            <a:endParaRPr lang="en-US" dirty="0" smtClean="0">
              <a:solidFill>
                <a:srgbClr val="595959"/>
              </a:solidFill>
              <a:latin typeface="+mn-lt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524000"/>
            <a:ext cx="6469898" cy="4327936"/>
          </a:xfrm>
          <a:prstGeom prst="rect">
            <a:avLst/>
          </a:prstGeom>
        </p:spPr>
      </p:pic>
      <p:sp>
        <p:nvSpPr>
          <p:cNvPr id="6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89288" y="6513513"/>
            <a:ext cx="2895600" cy="2286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sz="1000" dirty="0" smtClean="0">
                <a:solidFill>
                  <a:srgbClr val="595959"/>
                </a:solidFill>
                <a:latin typeface="+mn-lt"/>
              </a:rPr>
              <a:t>License CC-BY-SA 4.0 (International).</a:t>
            </a:r>
            <a:endParaRPr lang="en-US" sz="1000" dirty="0">
              <a:solidFill>
                <a:srgbClr val="59595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7252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103563"/>
            <a:ext cx="8534400" cy="650875"/>
          </a:xfrm>
        </p:spPr>
        <p:txBody>
          <a:bodyPr/>
          <a:lstStyle/>
          <a:p>
            <a:pPr algn="ctr" eaLnBrk="1" hangingPunct="1"/>
            <a:r>
              <a:rPr lang="en-US" dirty="0" smtClean="0">
                <a:cs typeface="Arial" charset="0"/>
              </a:rPr>
              <a:t>Authentication Protocols</a:t>
            </a:r>
            <a:br>
              <a:rPr lang="en-US" dirty="0" smtClean="0">
                <a:cs typeface="Arial" charset="0"/>
              </a:rPr>
            </a:br>
            <a:r>
              <a:rPr lang="en-US" dirty="0" smtClean="0">
                <a:cs typeface="Arial" charset="0"/>
              </a:rPr>
              <a:t>(</a:t>
            </a:r>
            <a:r>
              <a:rPr lang="en-US" dirty="0" err="1" smtClean="0">
                <a:cs typeface="Arial" charset="0"/>
              </a:rPr>
              <a:t>WebID</a:t>
            </a:r>
            <a:r>
              <a:rPr lang="en-US" dirty="0" smtClean="0">
                <a:cs typeface="Arial" charset="0"/>
              </a:rPr>
              <a:t>-TLS and </a:t>
            </a:r>
            <a:r>
              <a:rPr lang="en-US" dirty="0" err="1" smtClean="0">
                <a:cs typeface="Arial" charset="0"/>
              </a:rPr>
              <a:t>NetID</a:t>
            </a:r>
            <a:r>
              <a:rPr lang="en-US" dirty="0" smtClean="0">
                <a:cs typeface="Arial" charset="0"/>
              </a:rPr>
              <a:t>-TLS)</a:t>
            </a:r>
            <a:br>
              <a:rPr lang="en-US" dirty="0" smtClean="0">
                <a:cs typeface="Arial" charset="0"/>
              </a:rPr>
            </a:br>
            <a:endParaRPr lang="en-US" dirty="0">
              <a:cs typeface="Arial" charset="0"/>
            </a:endParaRPr>
          </a:p>
        </p:txBody>
      </p:sp>
      <p:sp>
        <p:nvSpPr>
          <p:cNvPr id="10244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89288" y="6513513"/>
            <a:ext cx="2895600" cy="2286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sz="1000" dirty="0" smtClean="0">
                <a:solidFill>
                  <a:srgbClr val="595959"/>
                </a:solidFill>
                <a:latin typeface="+mn-lt"/>
              </a:rPr>
              <a:t>License CC-BY-SA 4.0 (International).</a:t>
            </a:r>
            <a:endParaRPr lang="en-US" sz="1000" dirty="0">
              <a:solidFill>
                <a:srgbClr val="59595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14402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8532000" cy="574675"/>
          </a:xfrm>
        </p:spPr>
        <p:txBody>
          <a:bodyPr/>
          <a:lstStyle/>
          <a:p>
            <a:pPr algn="ctr" eaLnBrk="1" hangingPunct="1"/>
            <a:r>
              <a:rPr lang="en-US" dirty="0" smtClean="0">
                <a:latin typeface="+mj-lt"/>
              </a:rPr>
              <a:t>Critical Proof of Work</a:t>
            </a:r>
            <a:endParaRPr lang="en-US" dirty="0">
              <a:latin typeface="+mj-lt"/>
              <a:cs typeface="Arial" charset="0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295400"/>
            <a:ext cx="8686800" cy="4419600"/>
          </a:xfrm>
        </p:spPr>
        <p:txBody>
          <a:bodyPr anchor="ctr"/>
          <a:lstStyle/>
          <a:p>
            <a:pPr eaLnBrk="1" hangingPunct="1">
              <a:lnSpc>
                <a:spcPct val="120000"/>
              </a:lnSpc>
            </a:pPr>
            <a:r>
              <a:rPr lang="en-US" sz="2400" dirty="0" smtClean="0">
                <a:solidFill>
                  <a:srgbClr val="595959"/>
                </a:solidFill>
                <a:latin typeface="+mn-lt"/>
                <a:cs typeface="Arial" charset="0"/>
              </a:rPr>
              <a:t>Fundamentally, </a:t>
            </a:r>
            <a:r>
              <a:rPr lang="en-US" sz="2400" dirty="0" err="1" smtClean="0">
                <a:solidFill>
                  <a:srgbClr val="595959"/>
                </a:solidFill>
                <a:latin typeface="+mn-lt"/>
                <a:cs typeface="Arial" charset="0"/>
              </a:rPr>
              <a:t>NetID</a:t>
            </a:r>
            <a:r>
              <a:rPr lang="en-US" sz="2400" dirty="0" smtClean="0">
                <a:solidFill>
                  <a:srgbClr val="595959"/>
                </a:solidFill>
                <a:latin typeface="+mn-lt"/>
                <a:cs typeface="Arial" charset="0"/>
              </a:rPr>
              <a:t>-TLS and </a:t>
            </a:r>
            <a:r>
              <a:rPr lang="en-US" sz="2400" dirty="0" err="1" smtClean="0">
                <a:solidFill>
                  <a:srgbClr val="595959"/>
                </a:solidFill>
                <a:latin typeface="+mn-lt"/>
                <a:cs typeface="Arial" charset="0"/>
              </a:rPr>
              <a:t>WebID</a:t>
            </a:r>
            <a:r>
              <a:rPr lang="en-US" sz="2400" dirty="0" smtClean="0">
                <a:solidFill>
                  <a:srgbClr val="595959"/>
                </a:solidFill>
                <a:latin typeface="+mn-lt"/>
                <a:cs typeface="Arial" charset="0"/>
              </a:rPr>
              <a:t>-TLS authentication protocols combine shared-secret knowledge (PKI) with proof-of-work. This includes: </a:t>
            </a:r>
            <a:endParaRPr lang="en-US" sz="2400" dirty="0">
              <a:solidFill>
                <a:srgbClr val="595959"/>
              </a:solidFill>
              <a:latin typeface="+mn-lt"/>
              <a:cs typeface="Arial" charset="0"/>
            </a:endParaRPr>
          </a:p>
          <a:p>
            <a:pPr marL="457200" indent="-457200" eaLnBrk="1" hangingPunct="1">
              <a:lnSpc>
                <a:spcPct val="130000"/>
              </a:lnSpc>
              <a:buFont typeface="Arial"/>
              <a:buChar char="•"/>
            </a:pPr>
            <a:r>
              <a:rPr lang="en-US" sz="2400" dirty="0" smtClean="0">
                <a:solidFill>
                  <a:srgbClr val="595959"/>
                </a:solidFill>
                <a:latin typeface="+mn-lt"/>
                <a:cs typeface="Arial" charset="0"/>
              </a:rPr>
              <a:t>Private &amp; Public </a:t>
            </a:r>
            <a:r>
              <a:rPr lang="en-US" sz="2400" dirty="0" err="1" smtClean="0">
                <a:solidFill>
                  <a:srgbClr val="595959"/>
                </a:solidFill>
                <a:latin typeface="+mn-lt"/>
                <a:cs typeface="Arial" charset="0"/>
              </a:rPr>
              <a:t>Keypair</a:t>
            </a:r>
            <a:r>
              <a:rPr lang="en-US" sz="2400" dirty="0" smtClean="0">
                <a:solidFill>
                  <a:srgbClr val="595959"/>
                </a:solidFill>
                <a:latin typeface="+mn-lt"/>
                <a:cs typeface="Arial" charset="0"/>
              </a:rPr>
              <a:t> Possession</a:t>
            </a:r>
            <a:endParaRPr lang="en-US" sz="2400" dirty="0">
              <a:solidFill>
                <a:srgbClr val="595959"/>
              </a:solidFill>
              <a:latin typeface="+mn-lt"/>
              <a:cs typeface="Arial" charset="0"/>
            </a:endParaRPr>
          </a:p>
          <a:p>
            <a:pPr marL="457200" indent="-457200" eaLnBrk="1" hangingPunct="1">
              <a:lnSpc>
                <a:spcPct val="130000"/>
              </a:lnSpc>
              <a:buFont typeface="Arial"/>
              <a:buChar char="•"/>
            </a:pPr>
            <a:r>
              <a:rPr lang="en-US" sz="2400" dirty="0" smtClean="0">
                <a:solidFill>
                  <a:srgbClr val="595959"/>
                </a:solidFill>
                <a:latin typeface="+mn-lt"/>
                <a:cs typeface="Arial" charset="0"/>
              </a:rPr>
              <a:t>Private (X.509 Cert.) and Public (Profile Document) Identity Card Creation &amp; Storage Capability </a:t>
            </a:r>
          </a:p>
          <a:p>
            <a:pPr marL="457200" indent="-457200" eaLnBrk="1" hangingPunct="1">
              <a:lnSpc>
                <a:spcPct val="130000"/>
              </a:lnSpc>
              <a:buFont typeface="Arial"/>
              <a:buChar char="•"/>
            </a:pPr>
            <a:r>
              <a:rPr lang="en-US" sz="2400" dirty="0" smtClean="0">
                <a:solidFill>
                  <a:srgbClr val="595959"/>
                </a:solidFill>
                <a:latin typeface="+mn-lt"/>
                <a:cs typeface="Arial" charset="0"/>
              </a:rPr>
              <a:t>Ability to Express Entity Identity Claims using Entity Relationship Semantics that are comprehensible to both Humans and Machines.</a:t>
            </a:r>
            <a:endParaRPr lang="en-US" sz="2400" dirty="0">
              <a:solidFill>
                <a:srgbClr val="595959"/>
              </a:solidFill>
              <a:latin typeface="+mn-lt"/>
              <a:cs typeface="Arial" charset="0"/>
            </a:endParaRPr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89288" y="6513513"/>
            <a:ext cx="2895600" cy="2286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sz="1000" dirty="0" smtClean="0">
                <a:solidFill>
                  <a:srgbClr val="595959"/>
                </a:solidFill>
                <a:latin typeface="+mn-lt"/>
              </a:rPr>
              <a:t>License CC-BY-SA 4.0 (International).</a:t>
            </a:r>
            <a:endParaRPr lang="en-US" sz="1000" dirty="0">
              <a:solidFill>
                <a:srgbClr val="59595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56668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8532000" cy="574675"/>
          </a:xfrm>
        </p:spPr>
        <p:txBody>
          <a:bodyPr/>
          <a:lstStyle/>
          <a:p>
            <a:pPr algn="ctr" eaLnBrk="1" hangingPunct="1"/>
            <a:r>
              <a:rPr lang="en-US" b="1" dirty="0" smtClean="0">
                <a:latin typeface="+mj-lt"/>
              </a:rPr>
              <a:t>What is </a:t>
            </a:r>
            <a:r>
              <a:rPr lang="en-US" dirty="0" err="1" smtClean="0">
                <a:latin typeface="+mj-lt"/>
              </a:rPr>
              <a:t>Web</a:t>
            </a:r>
            <a:r>
              <a:rPr lang="en-US" b="1" dirty="0" err="1" smtClean="0">
                <a:latin typeface="+mj-lt"/>
              </a:rPr>
              <a:t>ID</a:t>
            </a:r>
            <a:r>
              <a:rPr lang="en-US" b="1" dirty="0" smtClean="0">
                <a:latin typeface="+mj-lt"/>
              </a:rPr>
              <a:t>-TLS?</a:t>
            </a:r>
            <a:endParaRPr lang="en-US" dirty="0">
              <a:latin typeface="+mj-lt"/>
              <a:cs typeface="Arial" charset="0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143000"/>
            <a:ext cx="8686800" cy="5029200"/>
          </a:xfrm>
        </p:spPr>
        <p:txBody>
          <a:bodyPr anchor="ctr"/>
          <a:lstStyle/>
          <a:p>
            <a:pPr eaLnBrk="1" hangingPunct="1"/>
            <a:endParaRPr lang="en-US" sz="2400" dirty="0" smtClean="0">
              <a:solidFill>
                <a:srgbClr val="595959"/>
              </a:solidFill>
              <a:latin typeface="+mn-lt"/>
              <a:cs typeface="Arial" charset="0"/>
            </a:endParaRPr>
          </a:p>
          <a:p>
            <a:pPr eaLnBrk="1" hangingPunct="1">
              <a:lnSpc>
                <a:spcPct val="120000"/>
              </a:lnSpc>
            </a:pPr>
            <a:r>
              <a:rPr lang="en-US" sz="2400" dirty="0">
                <a:solidFill>
                  <a:srgbClr val="595959"/>
                </a:solidFill>
                <a:latin typeface="+mn-lt"/>
                <a:cs typeface="Arial" charset="0"/>
              </a:rPr>
              <a:t>TLS based authentication </a:t>
            </a:r>
            <a:r>
              <a:rPr lang="en-US" sz="2400" dirty="0" smtClean="0">
                <a:solidFill>
                  <a:srgbClr val="595959"/>
                </a:solidFill>
                <a:latin typeface="+mn-lt"/>
                <a:cs typeface="Arial" charset="0"/>
              </a:rPr>
              <a:t>protocol </a:t>
            </a:r>
            <a:r>
              <a:rPr lang="en-US" sz="2400" dirty="0">
                <a:solidFill>
                  <a:srgbClr val="595959"/>
                </a:solidFill>
                <a:latin typeface="+mn-lt"/>
                <a:cs typeface="Arial" charset="0"/>
              </a:rPr>
              <a:t>where identity claims are verified as follows:</a:t>
            </a:r>
          </a:p>
          <a:p>
            <a:pPr marL="457200" indent="-457200" eaLnBrk="1" hangingPunct="1">
              <a:lnSpc>
                <a:spcPct val="120000"/>
              </a:lnSpc>
              <a:buFont typeface="+mj-lt"/>
              <a:buAutoNum type="arabicPeriod"/>
            </a:pPr>
            <a:r>
              <a:rPr lang="en-US" sz="2400" dirty="0" smtClean="0">
                <a:solidFill>
                  <a:srgbClr val="595959"/>
                </a:solidFill>
                <a:latin typeface="+mn-lt"/>
                <a:cs typeface="Arial" charset="0"/>
              </a:rPr>
              <a:t>User </a:t>
            </a:r>
            <a:r>
              <a:rPr lang="en-US" sz="2400" dirty="0">
                <a:solidFill>
                  <a:srgbClr val="595959"/>
                </a:solidFill>
                <a:latin typeface="+mn-lt"/>
                <a:cs typeface="Arial" charset="0"/>
              </a:rPr>
              <a:t>Agent initiates a TLS connection</a:t>
            </a:r>
          </a:p>
          <a:p>
            <a:pPr marL="457200" indent="-457200" eaLnBrk="1" hangingPunct="1">
              <a:lnSpc>
                <a:spcPct val="120000"/>
              </a:lnSpc>
              <a:buFont typeface="+mj-lt"/>
              <a:buAutoNum type="arabicPeriod"/>
            </a:pPr>
            <a:r>
              <a:rPr lang="en-US" sz="2400" dirty="0">
                <a:solidFill>
                  <a:srgbClr val="595959"/>
                </a:solidFill>
                <a:latin typeface="+mn-lt"/>
                <a:cs typeface="Arial" charset="0"/>
              </a:rPr>
              <a:t>Presents a locally stored Identity Card (X.509 Certificate) comprised of a </a:t>
            </a:r>
            <a:r>
              <a:rPr lang="en-US" sz="2400" dirty="0" err="1">
                <a:solidFill>
                  <a:srgbClr val="595959"/>
                </a:solidFill>
                <a:latin typeface="+mn-lt"/>
                <a:cs typeface="Arial" charset="0"/>
              </a:rPr>
              <a:t>WebID</a:t>
            </a:r>
            <a:r>
              <a:rPr lang="en-US" sz="2400" dirty="0">
                <a:solidFill>
                  <a:srgbClr val="595959"/>
                </a:solidFill>
                <a:latin typeface="+mn-lt"/>
                <a:cs typeface="Arial" charset="0"/>
              </a:rPr>
              <a:t> as its </a:t>
            </a:r>
            <a:r>
              <a:rPr lang="en-US" sz="2400" dirty="0" err="1">
                <a:solidFill>
                  <a:srgbClr val="595959"/>
                </a:solidFill>
                <a:latin typeface="+mn-lt"/>
                <a:cs typeface="Arial" charset="0"/>
              </a:rPr>
              <a:t>SubjectAlternativeName</a:t>
            </a:r>
            <a:r>
              <a:rPr lang="en-US" sz="2400" dirty="0">
                <a:solidFill>
                  <a:srgbClr val="595959"/>
                </a:solidFill>
                <a:latin typeface="+mn-lt"/>
                <a:cs typeface="Arial" charset="0"/>
              </a:rPr>
              <a:t> (SAN) value</a:t>
            </a:r>
          </a:p>
          <a:p>
            <a:pPr marL="457200" indent="-457200" eaLnBrk="1" hangingPunct="1">
              <a:lnSpc>
                <a:spcPct val="120000"/>
              </a:lnSpc>
              <a:buFont typeface="+mj-lt"/>
              <a:buAutoNum type="arabicPeriod"/>
            </a:pPr>
            <a:r>
              <a:rPr lang="en-US" sz="2400" dirty="0">
                <a:solidFill>
                  <a:srgbClr val="595959"/>
                </a:solidFill>
                <a:latin typeface="+mn-lt"/>
                <a:cs typeface="Arial" charset="0"/>
              </a:rPr>
              <a:t>Following successful TLS-handshake, </a:t>
            </a:r>
            <a:r>
              <a:rPr lang="en-US" sz="2400" dirty="0" smtClean="0">
                <a:solidFill>
                  <a:srgbClr val="595959"/>
                </a:solidFill>
                <a:latin typeface="+mn-lt"/>
                <a:cs typeface="Arial" charset="0"/>
              </a:rPr>
              <a:t>a protected resource server performs these additional tests:</a:t>
            </a:r>
          </a:p>
          <a:p>
            <a:pPr marL="1051000" lvl="1" indent="-457200" eaLnBrk="1" hangingPunct="1">
              <a:lnSpc>
                <a:spcPct val="120000"/>
              </a:lnSpc>
              <a:buFont typeface="Wingdings" charset="2"/>
              <a:buChar char="q"/>
            </a:pPr>
            <a:r>
              <a:rPr lang="en-US" sz="2000" dirty="0" smtClean="0">
                <a:solidFill>
                  <a:srgbClr val="595959"/>
                </a:solidFill>
                <a:latin typeface="+mn-lt"/>
                <a:cs typeface="Arial" charset="0"/>
              </a:rPr>
              <a:t>Checks that </a:t>
            </a:r>
            <a:r>
              <a:rPr lang="en-US" sz="2000" dirty="0" err="1" smtClean="0">
                <a:solidFill>
                  <a:srgbClr val="595959"/>
                </a:solidFill>
                <a:latin typeface="+mn-lt"/>
                <a:cs typeface="Arial" charset="0"/>
              </a:rPr>
              <a:t>WebID</a:t>
            </a:r>
            <a:r>
              <a:rPr lang="en-US" sz="2000" dirty="0" smtClean="0">
                <a:solidFill>
                  <a:srgbClr val="595959"/>
                </a:solidFill>
                <a:latin typeface="+mn-lt"/>
                <a:cs typeface="Arial" charset="0"/>
              </a:rPr>
              <a:t> </a:t>
            </a:r>
            <a:r>
              <a:rPr lang="en-US" sz="2000" dirty="0">
                <a:solidFill>
                  <a:srgbClr val="595959"/>
                </a:solidFill>
                <a:latin typeface="+mn-lt"/>
                <a:cs typeface="Arial" charset="0"/>
              </a:rPr>
              <a:t>successfully resolves to a profile document comprised of RDF statements </a:t>
            </a:r>
            <a:endParaRPr lang="en-US" sz="2000" dirty="0" smtClean="0">
              <a:solidFill>
                <a:srgbClr val="595959"/>
              </a:solidFill>
              <a:latin typeface="+mn-lt"/>
              <a:cs typeface="Arial" charset="0"/>
            </a:endParaRPr>
          </a:p>
          <a:p>
            <a:pPr marL="1051000" lvl="1" indent="-457200" eaLnBrk="1" hangingPunct="1">
              <a:lnSpc>
                <a:spcPct val="120000"/>
              </a:lnSpc>
              <a:buFont typeface="Wingdings" charset="2"/>
              <a:buChar char="q"/>
            </a:pPr>
            <a:r>
              <a:rPr lang="en-US" sz="2000" dirty="0" smtClean="0">
                <a:solidFill>
                  <a:srgbClr val="595959"/>
                </a:solidFill>
                <a:latin typeface="+mn-lt"/>
                <a:cs typeface="Arial" charset="0"/>
              </a:rPr>
              <a:t>Checks existence </a:t>
            </a:r>
            <a:r>
              <a:rPr lang="en-US" sz="2000" dirty="0">
                <a:solidFill>
                  <a:srgbClr val="595959"/>
                </a:solidFill>
                <a:latin typeface="+mn-lt"/>
                <a:cs typeface="Arial" charset="0"/>
              </a:rPr>
              <a:t>of </a:t>
            </a:r>
            <a:r>
              <a:rPr lang="en-US" sz="2000" dirty="0" smtClean="0">
                <a:solidFill>
                  <a:srgbClr val="595959"/>
                </a:solidFill>
                <a:latin typeface="+mn-lt"/>
                <a:cs typeface="Arial" charset="0"/>
              </a:rPr>
              <a:t>an  </a:t>
            </a:r>
            <a:r>
              <a:rPr lang="en-US" sz="2000" dirty="0">
                <a:solidFill>
                  <a:srgbClr val="595959"/>
                </a:solidFill>
                <a:latin typeface="+mn-lt"/>
                <a:cs typeface="Arial" charset="0"/>
              </a:rPr>
              <a:t>RDF statement that associates </a:t>
            </a:r>
            <a:r>
              <a:rPr lang="en-US" sz="2000" dirty="0" err="1">
                <a:solidFill>
                  <a:srgbClr val="595959"/>
                </a:solidFill>
                <a:latin typeface="+mn-lt"/>
                <a:cs typeface="Arial" charset="0"/>
              </a:rPr>
              <a:t>WebID</a:t>
            </a:r>
            <a:r>
              <a:rPr lang="en-US" sz="2000" dirty="0">
                <a:solidFill>
                  <a:srgbClr val="595959"/>
                </a:solidFill>
                <a:latin typeface="+mn-lt"/>
                <a:cs typeface="Arial" charset="0"/>
              </a:rPr>
              <a:t> with the Public Key of the local X.509 certificate used to complete the successful TLS-handshake.</a:t>
            </a:r>
            <a:endParaRPr lang="en-US" sz="2000" dirty="0" smtClean="0">
              <a:solidFill>
                <a:srgbClr val="595959"/>
              </a:solidFill>
              <a:latin typeface="+mn-lt"/>
              <a:cs typeface="Arial" charset="0"/>
            </a:endParaRPr>
          </a:p>
          <a:p>
            <a:pPr algn="ctr" eaLnBrk="1" hangingPunct="1">
              <a:buFont typeface="Wingdings" charset="0"/>
              <a:buNone/>
            </a:pPr>
            <a:endParaRPr lang="en-US" sz="2400" dirty="0" smtClean="0">
              <a:solidFill>
                <a:srgbClr val="595959"/>
              </a:solidFill>
              <a:latin typeface="+mn-lt"/>
              <a:cs typeface="Arial" charset="0"/>
            </a:endParaRPr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89288" y="6513513"/>
            <a:ext cx="2895600" cy="2286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sz="1000" dirty="0" smtClean="0">
                <a:solidFill>
                  <a:srgbClr val="595959"/>
                </a:solidFill>
                <a:latin typeface="+mn-lt"/>
              </a:rPr>
              <a:t>License CC-BY-SA 4.0 (International).</a:t>
            </a:r>
            <a:endParaRPr lang="en-US" sz="1000" dirty="0">
              <a:solidFill>
                <a:srgbClr val="59595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31000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103563"/>
            <a:ext cx="8534400" cy="650875"/>
          </a:xfrm>
        </p:spPr>
        <p:txBody>
          <a:bodyPr/>
          <a:lstStyle/>
          <a:p>
            <a:pPr algn="ctr" eaLnBrk="1" hangingPunct="1"/>
            <a:r>
              <a:rPr lang="en-US" dirty="0" err="1" smtClean="0">
                <a:cs typeface="Arial" charset="0"/>
              </a:rPr>
              <a:t>WebID</a:t>
            </a:r>
            <a:r>
              <a:rPr lang="en-US" dirty="0" smtClean="0">
                <a:cs typeface="Arial" charset="0"/>
              </a:rPr>
              <a:t>-TLS Authentication Protocol</a:t>
            </a:r>
            <a:br>
              <a:rPr lang="en-US" dirty="0" smtClean="0">
                <a:cs typeface="Arial" charset="0"/>
              </a:rPr>
            </a:br>
            <a:r>
              <a:rPr lang="en-US" dirty="0" smtClean="0">
                <a:cs typeface="Arial" charset="0"/>
              </a:rPr>
              <a:t>Example</a:t>
            </a:r>
            <a:br>
              <a:rPr lang="en-US" dirty="0" smtClean="0">
                <a:cs typeface="Arial" charset="0"/>
              </a:rPr>
            </a:br>
            <a:endParaRPr lang="en-US" dirty="0">
              <a:cs typeface="Arial" charset="0"/>
            </a:endParaRPr>
          </a:p>
        </p:txBody>
      </p:sp>
      <p:sp>
        <p:nvSpPr>
          <p:cNvPr id="10244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89288" y="6513513"/>
            <a:ext cx="2895600" cy="2286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sz="1000" dirty="0" smtClean="0">
                <a:solidFill>
                  <a:srgbClr val="595959"/>
                </a:solidFill>
                <a:latin typeface="+mn-lt"/>
              </a:rPr>
              <a:t>License CC-BY-SA 4.0 (International).</a:t>
            </a:r>
            <a:endParaRPr lang="en-US" sz="1000" dirty="0">
              <a:solidFill>
                <a:srgbClr val="59595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08963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532000" cy="955675"/>
          </a:xfrm>
        </p:spPr>
        <p:txBody>
          <a:bodyPr/>
          <a:lstStyle/>
          <a:p>
            <a:pPr algn="ctr" eaLnBrk="1" hangingPunct="1"/>
            <a:r>
              <a:rPr lang="en-US" sz="3600" dirty="0" err="1" smtClean="0">
                <a:latin typeface="+mj-lt"/>
              </a:rPr>
              <a:t>WebID</a:t>
            </a:r>
            <a:r>
              <a:rPr lang="en-US" sz="3600" dirty="0" smtClean="0">
                <a:latin typeface="+mj-lt"/>
              </a:rPr>
              <a:t>-TLS Authentication – Step 1</a:t>
            </a:r>
            <a:endParaRPr lang="en-US" sz="3600" dirty="0">
              <a:latin typeface="+mj-lt"/>
              <a:cs typeface="Arial" charset="0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95400"/>
            <a:ext cx="8458200" cy="609600"/>
          </a:xfrm>
        </p:spPr>
        <p:txBody>
          <a:bodyPr/>
          <a:lstStyle/>
          <a:p>
            <a:pPr algn="ctr" eaLnBrk="1" hangingPunct="1">
              <a:buFont typeface="Wingdings" charset="0"/>
              <a:buNone/>
            </a:pPr>
            <a:endParaRPr lang="en-US" dirty="0" smtClean="0">
              <a:solidFill>
                <a:srgbClr val="595959"/>
              </a:solidFill>
              <a:latin typeface="+mn-lt"/>
              <a:cs typeface="Arial" charset="0"/>
            </a:endParaRPr>
          </a:p>
          <a:p>
            <a:pPr algn="ctr" eaLnBrk="1" hangingPunct="1">
              <a:buFont typeface="Wingdings" charset="0"/>
              <a:buNone/>
            </a:pPr>
            <a:endParaRPr lang="en-US" dirty="0" smtClean="0">
              <a:solidFill>
                <a:srgbClr val="595959"/>
              </a:solidFill>
              <a:latin typeface="+mn-lt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209800"/>
            <a:ext cx="7145018" cy="1910552"/>
          </a:xfrm>
          <a:prstGeom prst="rect">
            <a:avLst/>
          </a:prstGeom>
        </p:spPr>
      </p:pic>
      <p:sp>
        <p:nvSpPr>
          <p:cNvPr id="6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89288" y="6513513"/>
            <a:ext cx="2895600" cy="2286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sz="1000" dirty="0" smtClean="0">
                <a:solidFill>
                  <a:srgbClr val="595959"/>
                </a:solidFill>
                <a:latin typeface="+mn-lt"/>
              </a:rPr>
              <a:t>License CC-BY-SA 4.0 (International).</a:t>
            </a:r>
            <a:endParaRPr lang="en-US" sz="1000" dirty="0">
              <a:solidFill>
                <a:srgbClr val="59595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77181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532000" cy="955675"/>
          </a:xfrm>
        </p:spPr>
        <p:txBody>
          <a:bodyPr/>
          <a:lstStyle/>
          <a:p>
            <a:pPr algn="ctr" eaLnBrk="1" hangingPunct="1"/>
            <a:r>
              <a:rPr lang="en-US" sz="3600" dirty="0" err="1" smtClean="0">
                <a:latin typeface="+mj-lt"/>
              </a:rPr>
              <a:t>WebID</a:t>
            </a:r>
            <a:r>
              <a:rPr lang="en-US" sz="3600" dirty="0" smtClean="0">
                <a:latin typeface="+mj-lt"/>
              </a:rPr>
              <a:t>-TLS Authentication – Step 2</a:t>
            </a:r>
            <a:endParaRPr lang="en-US" sz="3600" dirty="0">
              <a:latin typeface="+mj-lt"/>
              <a:cs typeface="Arial" charset="0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95400"/>
            <a:ext cx="8458200" cy="609600"/>
          </a:xfrm>
        </p:spPr>
        <p:txBody>
          <a:bodyPr/>
          <a:lstStyle/>
          <a:p>
            <a:pPr algn="ctr" eaLnBrk="1" hangingPunct="1">
              <a:buFont typeface="Wingdings" charset="0"/>
              <a:buNone/>
            </a:pPr>
            <a:endParaRPr lang="en-US" dirty="0" smtClean="0">
              <a:solidFill>
                <a:srgbClr val="595959"/>
              </a:solidFill>
              <a:latin typeface="+mn-lt"/>
              <a:cs typeface="Arial" charset="0"/>
            </a:endParaRPr>
          </a:p>
          <a:p>
            <a:pPr algn="ctr" eaLnBrk="1" hangingPunct="1">
              <a:buFont typeface="Wingdings" charset="0"/>
              <a:buNone/>
            </a:pPr>
            <a:endParaRPr lang="en-US" dirty="0" smtClean="0">
              <a:solidFill>
                <a:srgbClr val="595959"/>
              </a:solidFill>
              <a:latin typeface="+mn-lt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981200"/>
            <a:ext cx="8116175" cy="2514600"/>
          </a:xfrm>
          <a:prstGeom prst="rect">
            <a:avLst/>
          </a:prstGeom>
        </p:spPr>
      </p:pic>
      <p:sp>
        <p:nvSpPr>
          <p:cNvPr id="6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89288" y="6513513"/>
            <a:ext cx="2895600" cy="2286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sz="1000" dirty="0" smtClean="0">
                <a:solidFill>
                  <a:srgbClr val="595959"/>
                </a:solidFill>
                <a:latin typeface="+mn-lt"/>
              </a:rPr>
              <a:t>License CC-BY-SA 4.0 (International).</a:t>
            </a:r>
            <a:endParaRPr lang="en-US" sz="1000" dirty="0">
              <a:solidFill>
                <a:srgbClr val="59595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45602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532000" cy="955675"/>
          </a:xfrm>
        </p:spPr>
        <p:txBody>
          <a:bodyPr/>
          <a:lstStyle/>
          <a:p>
            <a:pPr algn="ctr" eaLnBrk="1" hangingPunct="1"/>
            <a:r>
              <a:rPr lang="en-US" sz="3600" dirty="0" err="1" smtClean="0">
                <a:latin typeface="+mj-lt"/>
              </a:rPr>
              <a:t>WebID</a:t>
            </a:r>
            <a:r>
              <a:rPr lang="en-US" sz="3600" dirty="0" smtClean="0">
                <a:latin typeface="+mj-lt"/>
              </a:rPr>
              <a:t>-TLS Authentication – Step 3</a:t>
            </a:r>
            <a:endParaRPr lang="en-US" sz="3600" dirty="0">
              <a:latin typeface="+mj-lt"/>
              <a:cs typeface="Arial" charset="0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95400"/>
            <a:ext cx="8458200" cy="609600"/>
          </a:xfrm>
        </p:spPr>
        <p:txBody>
          <a:bodyPr/>
          <a:lstStyle/>
          <a:p>
            <a:pPr algn="ctr" eaLnBrk="1" hangingPunct="1">
              <a:buFont typeface="Wingdings" charset="0"/>
              <a:buNone/>
            </a:pPr>
            <a:endParaRPr lang="en-US" dirty="0" smtClean="0">
              <a:solidFill>
                <a:srgbClr val="595959"/>
              </a:solidFill>
              <a:latin typeface="+mn-lt"/>
              <a:cs typeface="Arial" charset="0"/>
            </a:endParaRPr>
          </a:p>
          <a:p>
            <a:pPr algn="ctr" eaLnBrk="1" hangingPunct="1">
              <a:buFont typeface="Wingdings" charset="0"/>
              <a:buNone/>
            </a:pPr>
            <a:endParaRPr lang="en-US" dirty="0" smtClean="0">
              <a:solidFill>
                <a:srgbClr val="595959"/>
              </a:solidFill>
              <a:latin typeface="+mn-lt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600200"/>
            <a:ext cx="7058451" cy="3967952"/>
          </a:xfrm>
          <a:prstGeom prst="rect">
            <a:avLst/>
          </a:prstGeom>
        </p:spPr>
      </p:pic>
      <p:sp>
        <p:nvSpPr>
          <p:cNvPr id="6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89288" y="6513513"/>
            <a:ext cx="2895600" cy="2286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sz="1000" dirty="0" smtClean="0">
                <a:solidFill>
                  <a:srgbClr val="595959"/>
                </a:solidFill>
                <a:latin typeface="+mn-lt"/>
              </a:rPr>
              <a:t>License CC-BY-SA 4.0 (International).</a:t>
            </a:r>
            <a:endParaRPr lang="en-US" sz="1000" dirty="0">
              <a:solidFill>
                <a:srgbClr val="59595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10505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532000" cy="955675"/>
          </a:xfrm>
        </p:spPr>
        <p:txBody>
          <a:bodyPr/>
          <a:lstStyle/>
          <a:p>
            <a:pPr algn="ctr" eaLnBrk="1" hangingPunct="1"/>
            <a:r>
              <a:rPr lang="en-US" sz="3600" dirty="0" err="1" smtClean="0">
                <a:latin typeface="+mj-lt"/>
              </a:rPr>
              <a:t>WebID</a:t>
            </a:r>
            <a:r>
              <a:rPr lang="en-US" sz="3600" dirty="0" smtClean="0">
                <a:latin typeface="+mj-lt"/>
              </a:rPr>
              <a:t>-TLS Authentication – Step 4</a:t>
            </a:r>
            <a:endParaRPr lang="en-US" sz="3600" dirty="0">
              <a:latin typeface="+mj-lt"/>
              <a:cs typeface="Arial" charset="0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95400"/>
            <a:ext cx="8458200" cy="609600"/>
          </a:xfrm>
        </p:spPr>
        <p:txBody>
          <a:bodyPr/>
          <a:lstStyle/>
          <a:p>
            <a:pPr algn="ctr" eaLnBrk="1" hangingPunct="1">
              <a:buFont typeface="Wingdings" charset="0"/>
              <a:buNone/>
            </a:pPr>
            <a:endParaRPr lang="en-US" dirty="0" smtClean="0">
              <a:solidFill>
                <a:srgbClr val="595959"/>
              </a:solidFill>
              <a:latin typeface="+mn-lt"/>
              <a:cs typeface="Arial" charset="0"/>
            </a:endParaRPr>
          </a:p>
          <a:p>
            <a:pPr algn="ctr" eaLnBrk="1" hangingPunct="1">
              <a:buFont typeface="Wingdings" charset="0"/>
              <a:buNone/>
            </a:pPr>
            <a:endParaRPr lang="en-US" dirty="0" smtClean="0">
              <a:solidFill>
                <a:srgbClr val="595959"/>
              </a:solidFill>
              <a:latin typeface="+mn-lt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24000"/>
            <a:ext cx="8581087" cy="4185731"/>
          </a:xfrm>
          <a:prstGeom prst="rect">
            <a:avLst/>
          </a:prstGeom>
        </p:spPr>
      </p:pic>
      <p:sp>
        <p:nvSpPr>
          <p:cNvPr id="6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89288" y="6513513"/>
            <a:ext cx="2895600" cy="2286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sz="1000" dirty="0" smtClean="0">
                <a:solidFill>
                  <a:srgbClr val="595959"/>
                </a:solidFill>
                <a:latin typeface="+mn-lt"/>
              </a:rPr>
              <a:t>License CC-BY-SA 4.0 (International).</a:t>
            </a:r>
            <a:endParaRPr lang="en-US" sz="1000" dirty="0">
              <a:solidFill>
                <a:srgbClr val="59595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06892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Identity</a:t>
            </a:r>
            <a:endParaRPr lang="en-US" dirty="0"/>
          </a:p>
        </p:txBody>
      </p:sp>
      <p:sp>
        <p:nvSpPr>
          <p:cNvPr id="10244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89288" y="6513513"/>
            <a:ext cx="2895600" cy="2286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sz="1000" dirty="0" smtClean="0">
                <a:solidFill>
                  <a:srgbClr val="595959"/>
                </a:solidFill>
                <a:latin typeface="+mn-lt"/>
              </a:rPr>
              <a:t>License CC-BY-SA 4.0 (International).</a:t>
            </a:r>
            <a:endParaRPr lang="en-US" sz="1000" dirty="0">
              <a:solidFill>
                <a:srgbClr val="595959"/>
              </a:solidFill>
              <a:latin typeface="+mn-lt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295400" y="2209800"/>
            <a:ext cx="65532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Tx/>
              <a:buNone/>
              <a:defRPr sz="2800" b="0" i="0">
                <a:solidFill>
                  <a:schemeClr val="tx1">
                    <a:lumMod val="65000"/>
                    <a:lumOff val="35000"/>
                  </a:schemeClr>
                </a:solidFill>
                <a:latin typeface="Calibri Light"/>
                <a:ea typeface="ＭＳ Ｐゴシック" charset="0"/>
                <a:cs typeface="Calibri Light"/>
              </a:defRPr>
            </a:lvl1pPr>
            <a:lvl2pPr marL="593800" indent="0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SzPct val="120000"/>
              <a:buFont typeface="Arial"/>
              <a:buNone/>
              <a:defRPr sz="2400" b="0" i="0">
                <a:solidFill>
                  <a:schemeClr val="tx1">
                    <a:lumMod val="65000"/>
                    <a:lumOff val="35000"/>
                  </a:schemeClr>
                </a:solidFill>
                <a:latin typeface="Calibri Light"/>
                <a:ea typeface="ＭＳ Ｐゴシック" charset="0"/>
                <a:cs typeface="Calibri Light"/>
              </a:defRPr>
            </a:lvl2pPr>
            <a:lvl3pPr marL="107950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SzPct val="75000"/>
              <a:buFont typeface="Wingdings" charset="2"/>
              <a:buChar char="›"/>
              <a:defRPr sz="2200" b="0" i="0">
                <a:solidFill>
                  <a:schemeClr val="tx1">
                    <a:lumMod val="65000"/>
                    <a:lumOff val="35000"/>
                  </a:schemeClr>
                </a:solidFill>
                <a:latin typeface="Calibri Light"/>
                <a:ea typeface="ＭＳ Ｐゴシック" charset="0"/>
                <a:cs typeface="Calibri Light"/>
              </a:defRPr>
            </a:lvl3pPr>
            <a:lvl4pPr marL="134620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SzPct val="80000"/>
              <a:buFont typeface="Wingdings" charset="2"/>
              <a:buChar char="›"/>
              <a:defRPr sz="2000" b="0" i="0">
                <a:solidFill>
                  <a:schemeClr val="tx1">
                    <a:lumMod val="65000"/>
                    <a:lumOff val="35000"/>
                  </a:schemeClr>
                </a:solidFill>
                <a:latin typeface="Calibri Light"/>
                <a:ea typeface="ＭＳ Ｐゴシック" charset="0"/>
                <a:cs typeface="Calibri Light"/>
              </a:defRPr>
            </a:lvl4pPr>
            <a:lvl5pPr marL="152400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SzPct val="80000"/>
              <a:buFont typeface="Wingdings" charset="2"/>
              <a:buChar char="›"/>
              <a:defRPr sz="2000" b="0" i="0">
                <a:solidFill>
                  <a:schemeClr val="tx1">
                    <a:lumMod val="65000"/>
                    <a:lumOff val="35000"/>
                  </a:schemeClr>
                </a:solidFill>
                <a:latin typeface="Calibri Light"/>
                <a:ea typeface="ＭＳ Ｐゴシック" charset="0"/>
                <a:cs typeface="Calibri Light"/>
              </a:defRPr>
            </a:lvl5pPr>
            <a:lvl6pPr marL="2527300" indent="-38735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4500" indent="-38735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41700" indent="-38735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98900" indent="-38735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US" sz="5400" b="1" dirty="0" smtClean="0">
                <a:latin typeface="Calibri"/>
                <a:cs typeface="Calibri"/>
              </a:rPr>
              <a:t>EVERY DAY WE HEAR 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228600" y="4191000"/>
            <a:ext cx="2667000" cy="152400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spcCol="0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Tx/>
              <a:buNone/>
              <a:defRPr sz="2800" b="0" i="0">
                <a:solidFill>
                  <a:schemeClr val="tx1">
                    <a:lumMod val="65000"/>
                    <a:lumOff val="35000"/>
                  </a:schemeClr>
                </a:solidFill>
                <a:latin typeface="Calibri Light"/>
                <a:ea typeface="ＭＳ Ｐゴシック" charset="0"/>
                <a:cs typeface="Calibri Light"/>
              </a:defRPr>
            </a:lvl1pPr>
            <a:lvl2pPr marL="593800" indent="0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SzPct val="120000"/>
              <a:buFont typeface="Arial"/>
              <a:buNone/>
              <a:defRPr sz="2400" b="0" i="0">
                <a:solidFill>
                  <a:schemeClr val="tx1">
                    <a:lumMod val="65000"/>
                    <a:lumOff val="35000"/>
                  </a:schemeClr>
                </a:solidFill>
                <a:latin typeface="Calibri Light"/>
                <a:ea typeface="ＭＳ Ｐゴシック" charset="0"/>
                <a:cs typeface="Calibri Light"/>
              </a:defRPr>
            </a:lvl2pPr>
            <a:lvl3pPr marL="107950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SzPct val="75000"/>
              <a:buFont typeface="Wingdings" charset="2"/>
              <a:buChar char="›"/>
              <a:defRPr sz="2200" b="0" i="0">
                <a:solidFill>
                  <a:schemeClr val="tx1">
                    <a:lumMod val="65000"/>
                    <a:lumOff val="35000"/>
                  </a:schemeClr>
                </a:solidFill>
                <a:latin typeface="Calibri Light"/>
                <a:ea typeface="ＭＳ Ｐゴシック" charset="0"/>
                <a:cs typeface="Calibri Light"/>
              </a:defRPr>
            </a:lvl3pPr>
            <a:lvl4pPr marL="134620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SzPct val="80000"/>
              <a:buFont typeface="Wingdings" charset="2"/>
              <a:buChar char="›"/>
              <a:defRPr sz="2000" b="0" i="0">
                <a:solidFill>
                  <a:schemeClr val="tx1">
                    <a:lumMod val="65000"/>
                    <a:lumOff val="35000"/>
                  </a:schemeClr>
                </a:solidFill>
                <a:latin typeface="Calibri Light"/>
                <a:ea typeface="ＭＳ Ｐゴシック" charset="0"/>
                <a:cs typeface="Calibri Light"/>
              </a:defRPr>
            </a:lvl4pPr>
            <a:lvl5pPr marL="152400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SzPct val="80000"/>
              <a:buFont typeface="Wingdings" charset="2"/>
              <a:buChar char="›"/>
              <a:defRPr sz="2000" b="0" i="0">
                <a:solidFill>
                  <a:schemeClr val="tx1">
                    <a:lumMod val="65000"/>
                    <a:lumOff val="35000"/>
                  </a:schemeClr>
                </a:solidFill>
                <a:latin typeface="Calibri Light"/>
                <a:ea typeface="ＭＳ Ｐゴシック" charset="0"/>
                <a:cs typeface="Calibri Light"/>
              </a:defRPr>
            </a:lvl5pPr>
            <a:lvl6pPr marL="2527300" indent="-38735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4500" indent="-38735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41700" indent="-38735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98900" indent="-38735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sz="2400" dirty="0" smtClean="0">
                <a:latin typeface="+mn-lt"/>
                <a:cs typeface="Calibri"/>
              </a:rPr>
              <a:t>IDENTITY IS </a:t>
            </a:r>
            <a:br>
              <a:rPr lang="en-US" sz="2400" dirty="0" smtClean="0">
                <a:latin typeface="+mn-lt"/>
                <a:cs typeface="Calibri"/>
              </a:rPr>
            </a:br>
            <a:r>
              <a:rPr lang="en-US" sz="3200" b="1" dirty="0" smtClean="0">
                <a:solidFill>
                  <a:srgbClr val="0082A0"/>
                </a:solidFill>
                <a:latin typeface="+mn-lt"/>
                <a:cs typeface="Arial" charset="0"/>
              </a:rPr>
              <a:t>PROBLEMATIC</a:t>
            </a: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124200" y="4191000"/>
            <a:ext cx="2362200" cy="152400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spcCol="0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Tx/>
              <a:buNone/>
              <a:defRPr sz="2800" b="0" i="0">
                <a:solidFill>
                  <a:schemeClr val="tx1">
                    <a:lumMod val="65000"/>
                    <a:lumOff val="35000"/>
                  </a:schemeClr>
                </a:solidFill>
                <a:latin typeface="Calibri Light"/>
                <a:ea typeface="ＭＳ Ｐゴシック" charset="0"/>
                <a:cs typeface="Calibri Light"/>
              </a:defRPr>
            </a:lvl1pPr>
            <a:lvl2pPr marL="593800" indent="0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SzPct val="120000"/>
              <a:buFont typeface="Arial"/>
              <a:buNone/>
              <a:defRPr sz="2400" b="0" i="0">
                <a:solidFill>
                  <a:schemeClr val="tx1">
                    <a:lumMod val="65000"/>
                    <a:lumOff val="35000"/>
                  </a:schemeClr>
                </a:solidFill>
                <a:latin typeface="Calibri Light"/>
                <a:ea typeface="ＭＳ Ｐゴシック" charset="0"/>
                <a:cs typeface="Calibri Light"/>
              </a:defRPr>
            </a:lvl2pPr>
            <a:lvl3pPr marL="107950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SzPct val="75000"/>
              <a:buFont typeface="Wingdings" charset="2"/>
              <a:buChar char="›"/>
              <a:defRPr sz="2200" b="0" i="0">
                <a:solidFill>
                  <a:schemeClr val="tx1">
                    <a:lumMod val="65000"/>
                    <a:lumOff val="35000"/>
                  </a:schemeClr>
                </a:solidFill>
                <a:latin typeface="Calibri Light"/>
                <a:ea typeface="ＭＳ Ｐゴシック" charset="0"/>
                <a:cs typeface="Calibri Light"/>
              </a:defRPr>
            </a:lvl3pPr>
            <a:lvl4pPr marL="134620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SzPct val="80000"/>
              <a:buFont typeface="Wingdings" charset="2"/>
              <a:buChar char="›"/>
              <a:defRPr sz="2000" b="0" i="0">
                <a:solidFill>
                  <a:schemeClr val="tx1">
                    <a:lumMod val="65000"/>
                    <a:lumOff val="35000"/>
                  </a:schemeClr>
                </a:solidFill>
                <a:latin typeface="Calibri Light"/>
                <a:ea typeface="ＭＳ Ｐゴシック" charset="0"/>
                <a:cs typeface="Calibri Light"/>
              </a:defRPr>
            </a:lvl4pPr>
            <a:lvl5pPr marL="152400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SzPct val="80000"/>
              <a:buFont typeface="Wingdings" charset="2"/>
              <a:buChar char="›"/>
              <a:defRPr sz="2000" b="0" i="0">
                <a:solidFill>
                  <a:schemeClr val="tx1">
                    <a:lumMod val="65000"/>
                    <a:lumOff val="35000"/>
                  </a:schemeClr>
                </a:solidFill>
                <a:latin typeface="Calibri Light"/>
                <a:ea typeface="ＭＳ Ｐゴシック" charset="0"/>
                <a:cs typeface="Calibri Light"/>
              </a:defRPr>
            </a:lvl5pPr>
            <a:lvl6pPr marL="2527300" indent="-38735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4500" indent="-38735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41700" indent="-38735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98900" indent="-38735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sz="2400" dirty="0" smtClean="0">
                <a:latin typeface="+mn-lt"/>
                <a:cs typeface="Arial" charset="0"/>
              </a:rPr>
              <a:t>IDENTITY IS </a:t>
            </a:r>
            <a:br>
              <a:rPr lang="en-US" sz="2400" dirty="0" smtClean="0">
                <a:latin typeface="+mn-lt"/>
                <a:cs typeface="Arial" charset="0"/>
              </a:rPr>
            </a:br>
            <a:r>
              <a:rPr lang="en-US" sz="3200" b="1" dirty="0" smtClean="0">
                <a:solidFill>
                  <a:srgbClr val="0082A0"/>
                </a:solidFill>
                <a:latin typeface="+mn-lt"/>
                <a:cs typeface="Arial" charset="0"/>
              </a:rPr>
              <a:t>COMPLEX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6019800" y="4191000"/>
            <a:ext cx="2209800" cy="152400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spcCol="0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Tx/>
              <a:buNone/>
              <a:defRPr sz="2800" b="0" i="0">
                <a:solidFill>
                  <a:schemeClr val="tx1">
                    <a:lumMod val="65000"/>
                    <a:lumOff val="35000"/>
                  </a:schemeClr>
                </a:solidFill>
                <a:latin typeface="Calibri Light"/>
                <a:ea typeface="ＭＳ Ｐゴシック" charset="0"/>
                <a:cs typeface="Calibri Light"/>
              </a:defRPr>
            </a:lvl1pPr>
            <a:lvl2pPr marL="593800" indent="0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SzPct val="120000"/>
              <a:buFont typeface="Arial"/>
              <a:buNone/>
              <a:defRPr sz="2400" b="0" i="0">
                <a:solidFill>
                  <a:schemeClr val="tx1">
                    <a:lumMod val="65000"/>
                    <a:lumOff val="35000"/>
                  </a:schemeClr>
                </a:solidFill>
                <a:latin typeface="Calibri Light"/>
                <a:ea typeface="ＭＳ Ｐゴシック" charset="0"/>
                <a:cs typeface="Calibri Light"/>
              </a:defRPr>
            </a:lvl2pPr>
            <a:lvl3pPr marL="107950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SzPct val="75000"/>
              <a:buFont typeface="Wingdings" charset="2"/>
              <a:buChar char="›"/>
              <a:defRPr sz="2200" b="0" i="0">
                <a:solidFill>
                  <a:schemeClr val="tx1">
                    <a:lumMod val="65000"/>
                    <a:lumOff val="35000"/>
                  </a:schemeClr>
                </a:solidFill>
                <a:latin typeface="Calibri Light"/>
                <a:ea typeface="ＭＳ Ｐゴシック" charset="0"/>
                <a:cs typeface="Calibri Light"/>
              </a:defRPr>
            </a:lvl3pPr>
            <a:lvl4pPr marL="134620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SzPct val="80000"/>
              <a:buFont typeface="Wingdings" charset="2"/>
              <a:buChar char="›"/>
              <a:defRPr sz="2000" b="0" i="0">
                <a:solidFill>
                  <a:schemeClr val="tx1">
                    <a:lumMod val="65000"/>
                    <a:lumOff val="35000"/>
                  </a:schemeClr>
                </a:solidFill>
                <a:latin typeface="Calibri Light"/>
                <a:ea typeface="ＭＳ Ｐゴシック" charset="0"/>
                <a:cs typeface="Calibri Light"/>
              </a:defRPr>
            </a:lvl4pPr>
            <a:lvl5pPr marL="152400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SzPct val="80000"/>
              <a:buFont typeface="Wingdings" charset="2"/>
              <a:buChar char="›"/>
              <a:defRPr sz="2000" b="0" i="0">
                <a:solidFill>
                  <a:schemeClr val="tx1">
                    <a:lumMod val="65000"/>
                    <a:lumOff val="35000"/>
                  </a:schemeClr>
                </a:solidFill>
                <a:latin typeface="Calibri Light"/>
                <a:ea typeface="ＭＳ Ｐゴシック" charset="0"/>
                <a:cs typeface="Calibri Light"/>
              </a:defRPr>
            </a:lvl5pPr>
            <a:lvl6pPr marL="2527300" indent="-38735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4500" indent="-38735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41700" indent="-38735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98900" indent="-38735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sz="2400" dirty="0" smtClean="0">
                <a:latin typeface="+mn-lt"/>
                <a:cs typeface="Arial" charset="0"/>
              </a:rPr>
              <a:t>IDENTITY IS</a:t>
            </a:r>
            <a:br>
              <a:rPr lang="en-US" sz="2400" dirty="0" smtClean="0">
                <a:latin typeface="+mn-lt"/>
                <a:cs typeface="Arial" charset="0"/>
              </a:rPr>
            </a:br>
            <a:r>
              <a:rPr lang="en-US" b="1" dirty="0" smtClean="0">
                <a:solidFill>
                  <a:srgbClr val="0082A0"/>
                </a:solidFill>
                <a:latin typeface="+mn-lt"/>
                <a:cs typeface="Arial" charset="0"/>
              </a:rPr>
              <a:t>IMPORTANT</a:t>
            </a:r>
            <a:endParaRPr lang="en-US" sz="1200" b="1" dirty="0">
              <a:solidFill>
                <a:srgbClr val="0082A0"/>
              </a:solidFill>
              <a:latin typeface="+mn-lt"/>
              <a:cs typeface="Arial" charset="0"/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3048000" y="4267200"/>
            <a:ext cx="0" cy="1066801"/>
          </a:xfrm>
          <a:prstGeom prst="line">
            <a:avLst/>
          </a:prstGeom>
          <a:solidFill>
            <a:srgbClr val="969696"/>
          </a:solidFill>
          <a:ln w="1270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>
            <a:off x="5638800" y="4267200"/>
            <a:ext cx="0" cy="1066801"/>
          </a:xfrm>
          <a:prstGeom prst="line">
            <a:avLst/>
          </a:prstGeom>
          <a:solidFill>
            <a:srgbClr val="969696"/>
          </a:solidFill>
          <a:ln w="1270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5" name="Picture 14" descr="ear1.png"/>
          <p:cNvPicPr>
            <a:picLocks noChangeAspect="1"/>
          </p:cNvPicPr>
          <p:nvPr/>
        </p:nvPicPr>
        <p:blipFill>
          <a:blip r:embed="rId3">
            <a:alphaModFix amt="11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6193" flipH="1">
            <a:off x="1273123" y="3101923"/>
            <a:ext cx="1005134" cy="1005136"/>
          </a:xfrm>
          <a:prstGeom prst="rect">
            <a:avLst/>
          </a:prstGeom>
        </p:spPr>
      </p:pic>
      <p:pic>
        <p:nvPicPr>
          <p:cNvPr id="16" name="Picture 15" descr="ear1.png"/>
          <p:cNvPicPr>
            <a:picLocks noChangeAspect="1"/>
          </p:cNvPicPr>
          <p:nvPr/>
        </p:nvPicPr>
        <p:blipFill>
          <a:blip r:embed="rId3">
            <a:alphaModFix amt="11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6193" flipH="1">
            <a:off x="3559123" y="3101923"/>
            <a:ext cx="1005134" cy="1005136"/>
          </a:xfrm>
          <a:prstGeom prst="rect">
            <a:avLst/>
          </a:prstGeom>
        </p:spPr>
      </p:pic>
      <p:pic>
        <p:nvPicPr>
          <p:cNvPr id="17" name="Picture 16" descr="ear1.png"/>
          <p:cNvPicPr>
            <a:picLocks noChangeAspect="1"/>
          </p:cNvPicPr>
          <p:nvPr/>
        </p:nvPicPr>
        <p:blipFill>
          <a:blip r:embed="rId3">
            <a:alphaModFix amt="11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6193" flipH="1">
            <a:off x="6378522" y="3101923"/>
            <a:ext cx="1005134" cy="1005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226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8532000" cy="574675"/>
          </a:xfrm>
        </p:spPr>
        <p:txBody>
          <a:bodyPr/>
          <a:lstStyle/>
          <a:p>
            <a:pPr algn="ctr" eaLnBrk="1" hangingPunct="1"/>
            <a:r>
              <a:rPr lang="en-US" b="1" dirty="0" smtClean="0">
                <a:latin typeface="+mj-lt"/>
              </a:rPr>
              <a:t>What is </a:t>
            </a:r>
            <a:r>
              <a:rPr lang="en-US" dirty="0" err="1" smtClean="0">
                <a:latin typeface="+mj-lt"/>
              </a:rPr>
              <a:t>Net</a:t>
            </a:r>
            <a:r>
              <a:rPr lang="en-US" b="1" dirty="0" err="1" smtClean="0">
                <a:latin typeface="+mj-lt"/>
              </a:rPr>
              <a:t>ID</a:t>
            </a:r>
            <a:r>
              <a:rPr lang="en-US" b="1" dirty="0" smtClean="0">
                <a:latin typeface="+mj-lt"/>
              </a:rPr>
              <a:t>-TLS?</a:t>
            </a:r>
            <a:endParaRPr lang="en-US" dirty="0">
              <a:latin typeface="+mj-lt"/>
              <a:cs typeface="Arial" charset="0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143000"/>
            <a:ext cx="8686800" cy="5029200"/>
          </a:xfrm>
        </p:spPr>
        <p:txBody>
          <a:bodyPr anchor="ctr"/>
          <a:lstStyle/>
          <a:p>
            <a:pPr eaLnBrk="1" hangingPunct="1"/>
            <a:endParaRPr lang="en-US" sz="2400" dirty="0" smtClean="0">
              <a:solidFill>
                <a:srgbClr val="595959"/>
              </a:solidFill>
              <a:latin typeface="+mn-lt"/>
              <a:cs typeface="Arial" charset="0"/>
            </a:endParaRPr>
          </a:p>
          <a:p>
            <a:pPr eaLnBrk="1" hangingPunct="1">
              <a:lnSpc>
                <a:spcPct val="120000"/>
              </a:lnSpc>
            </a:pPr>
            <a:r>
              <a:rPr lang="en-US" sz="2400" dirty="0" smtClean="0">
                <a:solidFill>
                  <a:srgbClr val="595959"/>
                </a:solidFill>
                <a:latin typeface="+mn-lt"/>
                <a:cs typeface="Arial" charset="0"/>
              </a:rPr>
              <a:t>TLS based authentication protocols where </a:t>
            </a:r>
            <a:r>
              <a:rPr lang="en-US" sz="2400" dirty="0">
                <a:solidFill>
                  <a:srgbClr val="595959"/>
                </a:solidFill>
                <a:latin typeface="+mn-lt"/>
                <a:cs typeface="Arial" charset="0"/>
              </a:rPr>
              <a:t>identity claims are verified as follows</a:t>
            </a:r>
            <a:r>
              <a:rPr lang="en-US" sz="2400" dirty="0" smtClean="0">
                <a:solidFill>
                  <a:srgbClr val="595959"/>
                </a:solidFill>
                <a:latin typeface="+mn-lt"/>
                <a:cs typeface="Arial" charset="0"/>
              </a:rPr>
              <a:t>:</a:t>
            </a:r>
            <a:endParaRPr lang="en-US" sz="2400" dirty="0">
              <a:solidFill>
                <a:srgbClr val="595959"/>
              </a:solidFill>
              <a:latin typeface="+mn-lt"/>
              <a:cs typeface="Arial" charset="0"/>
            </a:endParaRPr>
          </a:p>
          <a:p>
            <a:pPr marL="457200" indent="-457200" eaLnBrk="1" hangingPunct="1">
              <a:lnSpc>
                <a:spcPct val="120000"/>
              </a:lnSpc>
              <a:buFont typeface="+mj-lt"/>
              <a:buAutoNum type="arabicPeriod"/>
            </a:pPr>
            <a:r>
              <a:rPr lang="en-US" sz="2400" dirty="0">
                <a:solidFill>
                  <a:srgbClr val="595959"/>
                </a:solidFill>
                <a:latin typeface="+mn-lt"/>
                <a:cs typeface="Arial" charset="0"/>
              </a:rPr>
              <a:t>User Agent initiates a TLS connection</a:t>
            </a:r>
          </a:p>
          <a:p>
            <a:pPr marL="457200" indent="-457200" eaLnBrk="1" hangingPunct="1">
              <a:lnSpc>
                <a:spcPct val="120000"/>
              </a:lnSpc>
              <a:buFont typeface="+mj-lt"/>
              <a:buAutoNum type="arabicPeriod"/>
            </a:pPr>
            <a:r>
              <a:rPr lang="en-US" sz="2400" dirty="0">
                <a:solidFill>
                  <a:srgbClr val="595959"/>
                </a:solidFill>
                <a:latin typeface="+mn-lt"/>
                <a:cs typeface="Arial" charset="0"/>
              </a:rPr>
              <a:t>Presents a locally stored Identity Card (X.509 Certificate) comprised of a </a:t>
            </a:r>
            <a:r>
              <a:rPr lang="en-US" sz="2400" dirty="0" err="1">
                <a:solidFill>
                  <a:srgbClr val="595959"/>
                </a:solidFill>
                <a:latin typeface="+mn-lt"/>
                <a:cs typeface="Arial" charset="0"/>
              </a:rPr>
              <a:t>NetID</a:t>
            </a:r>
            <a:r>
              <a:rPr lang="en-US" sz="2400" dirty="0">
                <a:solidFill>
                  <a:srgbClr val="595959"/>
                </a:solidFill>
                <a:latin typeface="+mn-lt"/>
                <a:cs typeface="Arial" charset="0"/>
              </a:rPr>
              <a:t> as its </a:t>
            </a:r>
            <a:r>
              <a:rPr lang="en-US" sz="2400" dirty="0" err="1">
                <a:solidFill>
                  <a:srgbClr val="595959"/>
                </a:solidFill>
                <a:latin typeface="+mn-lt"/>
                <a:cs typeface="Arial" charset="0"/>
              </a:rPr>
              <a:t>SubjectAlternativeName</a:t>
            </a:r>
            <a:r>
              <a:rPr lang="en-US" sz="2400" dirty="0">
                <a:solidFill>
                  <a:srgbClr val="595959"/>
                </a:solidFill>
                <a:latin typeface="+mn-lt"/>
                <a:cs typeface="Arial" charset="0"/>
              </a:rPr>
              <a:t> (SAN) value</a:t>
            </a:r>
          </a:p>
          <a:p>
            <a:pPr marL="457200" indent="-457200" eaLnBrk="1" hangingPunct="1">
              <a:lnSpc>
                <a:spcPct val="120000"/>
              </a:lnSpc>
              <a:buFont typeface="+mj-lt"/>
              <a:buAutoNum type="arabicPeriod"/>
            </a:pPr>
            <a:r>
              <a:rPr lang="en-US" sz="2400" dirty="0">
                <a:solidFill>
                  <a:srgbClr val="595959"/>
                </a:solidFill>
                <a:latin typeface="+mn-lt"/>
                <a:cs typeface="Arial" charset="0"/>
              </a:rPr>
              <a:t>Following successful TLS-handshake, a protected resource server performs these additional tests:</a:t>
            </a:r>
          </a:p>
          <a:p>
            <a:pPr marL="1051000" lvl="1" indent="-457200" eaLnBrk="1" hangingPunct="1">
              <a:lnSpc>
                <a:spcPct val="120000"/>
              </a:lnSpc>
              <a:buFont typeface="Wingdings" charset="2"/>
              <a:buChar char="q"/>
            </a:pPr>
            <a:r>
              <a:rPr lang="en-US" sz="2000" dirty="0" smtClean="0">
                <a:solidFill>
                  <a:srgbClr val="595959"/>
                </a:solidFill>
                <a:latin typeface="+mn-lt"/>
                <a:cs typeface="Arial" charset="0"/>
              </a:rPr>
              <a:t>Check that </a:t>
            </a:r>
            <a:r>
              <a:rPr lang="en-US" sz="2000" dirty="0" err="1" smtClean="0">
                <a:solidFill>
                  <a:srgbClr val="595959"/>
                </a:solidFill>
                <a:latin typeface="+mn-lt"/>
                <a:cs typeface="Arial" charset="0"/>
              </a:rPr>
              <a:t>NetID</a:t>
            </a:r>
            <a:r>
              <a:rPr lang="en-US" sz="2000" dirty="0" smtClean="0">
                <a:solidFill>
                  <a:srgbClr val="595959"/>
                </a:solidFill>
                <a:latin typeface="+mn-lt"/>
                <a:cs typeface="Arial" charset="0"/>
              </a:rPr>
              <a:t> </a:t>
            </a:r>
            <a:r>
              <a:rPr lang="en-US" sz="2000" dirty="0">
                <a:solidFill>
                  <a:srgbClr val="595959"/>
                </a:solidFill>
                <a:latin typeface="+mn-lt"/>
                <a:cs typeface="Arial" charset="0"/>
              </a:rPr>
              <a:t>is successfully resolved to </a:t>
            </a:r>
            <a:r>
              <a:rPr lang="en-US" sz="2000" dirty="0" smtClean="0">
                <a:solidFill>
                  <a:srgbClr val="595959"/>
                </a:solidFill>
                <a:latin typeface="+mn-lt"/>
                <a:cs typeface="Arial" charset="0"/>
              </a:rPr>
              <a:t>a profile </a:t>
            </a:r>
            <a:r>
              <a:rPr lang="en-US" sz="2000" dirty="0">
                <a:solidFill>
                  <a:srgbClr val="595959"/>
                </a:solidFill>
                <a:latin typeface="+mn-lt"/>
                <a:cs typeface="Arial" charset="0"/>
              </a:rPr>
              <a:t>document </a:t>
            </a:r>
            <a:endParaRPr lang="en-US" sz="2000" dirty="0" smtClean="0">
              <a:solidFill>
                <a:srgbClr val="595959"/>
              </a:solidFill>
              <a:latin typeface="+mn-lt"/>
              <a:cs typeface="Arial" charset="0"/>
            </a:endParaRPr>
          </a:p>
          <a:p>
            <a:pPr marL="1051000" lvl="1" indent="-457200" eaLnBrk="1" hangingPunct="1">
              <a:lnSpc>
                <a:spcPct val="120000"/>
              </a:lnSpc>
              <a:buFont typeface="Wingdings" charset="2"/>
              <a:buChar char="q"/>
            </a:pPr>
            <a:r>
              <a:rPr lang="en-US" sz="2000" dirty="0" smtClean="0">
                <a:solidFill>
                  <a:srgbClr val="595959"/>
                </a:solidFill>
                <a:latin typeface="+mn-lt"/>
                <a:cs typeface="Arial" charset="0"/>
              </a:rPr>
              <a:t>Checks that profile document is comprised of replica claims matching those in the </a:t>
            </a:r>
            <a:r>
              <a:rPr lang="en-US" sz="2000" dirty="0">
                <a:solidFill>
                  <a:srgbClr val="595959"/>
                </a:solidFill>
                <a:latin typeface="+mn-lt"/>
                <a:cs typeface="Arial" charset="0"/>
              </a:rPr>
              <a:t>local X.509 certificate – achieved by comparing the SHA1 fingerprints </a:t>
            </a:r>
            <a:r>
              <a:rPr lang="en-US" sz="2000" dirty="0" smtClean="0">
                <a:solidFill>
                  <a:srgbClr val="595959"/>
                </a:solidFill>
                <a:latin typeface="+mn-lt"/>
                <a:cs typeface="Arial" charset="0"/>
              </a:rPr>
              <a:t>of both documents.</a:t>
            </a:r>
            <a:endParaRPr lang="en-US" sz="2000" dirty="0">
              <a:solidFill>
                <a:srgbClr val="595959"/>
              </a:solidFill>
              <a:latin typeface="+mn-lt"/>
              <a:cs typeface="Arial" charset="0"/>
            </a:endParaRPr>
          </a:p>
          <a:p>
            <a:pPr algn="ctr" eaLnBrk="1" hangingPunct="1">
              <a:buFont typeface="Wingdings" charset="0"/>
              <a:buNone/>
            </a:pPr>
            <a:endParaRPr lang="en-US" sz="2400" dirty="0" smtClean="0">
              <a:solidFill>
                <a:srgbClr val="595959"/>
              </a:solidFill>
              <a:latin typeface="+mn-lt"/>
              <a:cs typeface="Arial" charset="0"/>
            </a:endParaRPr>
          </a:p>
          <a:p>
            <a:pPr algn="ctr" eaLnBrk="1" hangingPunct="1">
              <a:buFont typeface="Wingdings" charset="0"/>
              <a:buNone/>
            </a:pPr>
            <a:endParaRPr lang="en-US" sz="2400" dirty="0" smtClean="0">
              <a:solidFill>
                <a:srgbClr val="595959"/>
              </a:solidFill>
              <a:latin typeface="+mn-lt"/>
              <a:cs typeface="Arial" charset="0"/>
            </a:endParaRPr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89288" y="6513513"/>
            <a:ext cx="2895600" cy="2286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sz="1000" dirty="0" smtClean="0">
                <a:solidFill>
                  <a:srgbClr val="595959"/>
                </a:solidFill>
                <a:latin typeface="+mn-lt"/>
              </a:rPr>
              <a:t>License CC-BY-SA 4.0 (International).</a:t>
            </a:r>
            <a:endParaRPr lang="en-US" sz="1000" dirty="0">
              <a:solidFill>
                <a:srgbClr val="59595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11152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103563"/>
            <a:ext cx="8534400" cy="650875"/>
          </a:xfrm>
        </p:spPr>
        <p:txBody>
          <a:bodyPr/>
          <a:lstStyle/>
          <a:p>
            <a:pPr algn="ctr" eaLnBrk="1" hangingPunct="1"/>
            <a:r>
              <a:rPr lang="en-US" dirty="0" err="1" smtClean="0">
                <a:cs typeface="Arial" charset="0"/>
              </a:rPr>
              <a:t>NetID</a:t>
            </a:r>
            <a:r>
              <a:rPr lang="en-US" dirty="0" smtClean="0">
                <a:cs typeface="Arial" charset="0"/>
              </a:rPr>
              <a:t> </a:t>
            </a:r>
            <a:br>
              <a:rPr lang="en-US" dirty="0" smtClean="0">
                <a:cs typeface="Arial" charset="0"/>
              </a:rPr>
            </a:br>
            <a:r>
              <a:rPr lang="en-US" dirty="0" smtClean="0">
                <a:cs typeface="Arial" charset="0"/>
              </a:rPr>
              <a:t>Identity Card Generation</a:t>
            </a:r>
            <a:br>
              <a:rPr lang="en-US" dirty="0" smtClean="0">
                <a:cs typeface="Arial" charset="0"/>
              </a:rPr>
            </a:br>
            <a:endParaRPr lang="en-US" dirty="0">
              <a:cs typeface="Arial" charset="0"/>
            </a:endParaRPr>
          </a:p>
        </p:txBody>
      </p:sp>
      <p:sp>
        <p:nvSpPr>
          <p:cNvPr id="10244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89288" y="6513513"/>
            <a:ext cx="2895600" cy="2286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sz="1000" dirty="0" smtClean="0">
                <a:solidFill>
                  <a:srgbClr val="595959"/>
                </a:solidFill>
                <a:latin typeface="+mn-lt"/>
              </a:rPr>
              <a:t>License CC-BY-SA 4.0 (International).</a:t>
            </a:r>
            <a:endParaRPr lang="en-US" sz="1000" dirty="0">
              <a:solidFill>
                <a:srgbClr val="59595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44223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532000" cy="955675"/>
          </a:xfrm>
        </p:spPr>
        <p:txBody>
          <a:bodyPr/>
          <a:lstStyle/>
          <a:p>
            <a:pPr algn="ctr" eaLnBrk="1" hangingPunct="1"/>
            <a:r>
              <a:rPr lang="en-US" dirty="0" err="1" smtClean="0">
                <a:latin typeface="+mj-lt"/>
              </a:rPr>
              <a:t>YouID</a:t>
            </a:r>
            <a:r>
              <a:rPr lang="en-US" dirty="0" smtClean="0">
                <a:latin typeface="+mj-lt"/>
              </a:rPr>
              <a:t> Identity Card Creation – Step 1</a:t>
            </a:r>
            <a:r>
              <a:rPr lang="en-US" b="1" dirty="0" smtClean="0">
                <a:latin typeface="+mj-lt"/>
              </a:rPr>
              <a:t> </a:t>
            </a:r>
            <a:endParaRPr lang="en-US" dirty="0">
              <a:latin typeface="+mj-lt"/>
              <a:cs typeface="Arial" charset="0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95400"/>
            <a:ext cx="8458200" cy="609600"/>
          </a:xfrm>
        </p:spPr>
        <p:txBody>
          <a:bodyPr/>
          <a:lstStyle/>
          <a:p>
            <a:pPr algn="ctr" eaLnBrk="1" hangingPunct="1">
              <a:buFont typeface="Wingdings" charset="0"/>
              <a:buNone/>
            </a:pPr>
            <a:endParaRPr lang="en-US" dirty="0" smtClean="0">
              <a:solidFill>
                <a:srgbClr val="595959"/>
              </a:solidFill>
              <a:latin typeface="+mn-lt"/>
              <a:cs typeface="Arial" charset="0"/>
            </a:endParaRPr>
          </a:p>
          <a:p>
            <a:pPr algn="ctr" eaLnBrk="1" hangingPunct="1">
              <a:buFont typeface="Wingdings" charset="0"/>
              <a:buNone/>
            </a:pPr>
            <a:endParaRPr lang="en-US" dirty="0" smtClean="0">
              <a:solidFill>
                <a:srgbClr val="595959"/>
              </a:solidFill>
              <a:latin typeface="+mn-lt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7400"/>
            <a:ext cx="7795804" cy="3413896"/>
          </a:xfrm>
          <a:prstGeom prst="rect">
            <a:avLst/>
          </a:prstGeom>
        </p:spPr>
      </p:pic>
      <p:sp>
        <p:nvSpPr>
          <p:cNvPr id="6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89288" y="6513513"/>
            <a:ext cx="2895600" cy="2286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sz="1000" dirty="0" smtClean="0">
                <a:solidFill>
                  <a:srgbClr val="595959"/>
                </a:solidFill>
                <a:latin typeface="+mn-lt"/>
              </a:rPr>
              <a:t>License CC-BY-SA 4.0 (International).</a:t>
            </a:r>
            <a:endParaRPr lang="en-US" sz="1000" dirty="0">
              <a:solidFill>
                <a:srgbClr val="59595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66198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532000" cy="955675"/>
          </a:xfrm>
        </p:spPr>
        <p:txBody>
          <a:bodyPr/>
          <a:lstStyle/>
          <a:p>
            <a:pPr algn="ctr" eaLnBrk="1" hangingPunct="1"/>
            <a:r>
              <a:rPr lang="en-US" dirty="0" err="1" smtClean="0">
                <a:latin typeface="+mj-lt"/>
              </a:rPr>
              <a:t>YouID</a:t>
            </a:r>
            <a:r>
              <a:rPr lang="en-US" dirty="0" smtClean="0">
                <a:latin typeface="+mj-lt"/>
              </a:rPr>
              <a:t> Identity Card Creation – Step 2</a:t>
            </a:r>
            <a:r>
              <a:rPr lang="en-US" b="1" dirty="0" smtClean="0">
                <a:latin typeface="+mj-lt"/>
              </a:rPr>
              <a:t> </a:t>
            </a:r>
            <a:endParaRPr lang="en-US" dirty="0">
              <a:latin typeface="+mj-lt"/>
              <a:cs typeface="Arial" charset="0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95400"/>
            <a:ext cx="8458200" cy="609600"/>
          </a:xfrm>
        </p:spPr>
        <p:txBody>
          <a:bodyPr/>
          <a:lstStyle/>
          <a:p>
            <a:pPr algn="ctr" eaLnBrk="1" hangingPunct="1">
              <a:buFont typeface="Wingdings" charset="0"/>
              <a:buNone/>
            </a:pPr>
            <a:endParaRPr lang="en-US" dirty="0" smtClean="0">
              <a:solidFill>
                <a:srgbClr val="595959"/>
              </a:solidFill>
              <a:latin typeface="+mn-lt"/>
              <a:cs typeface="Arial" charset="0"/>
            </a:endParaRPr>
          </a:p>
          <a:p>
            <a:pPr algn="ctr" eaLnBrk="1" hangingPunct="1">
              <a:buFont typeface="Wingdings" charset="0"/>
              <a:buNone/>
            </a:pPr>
            <a:endParaRPr lang="en-US" dirty="0" smtClean="0">
              <a:solidFill>
                <a:srgbClr val="595959"/>
              </a:solidFill>
              <a:latin typeface="+mn-lt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64327"/>
            <a:ext cx="7467600" cy="4740369"/>
          </a:xfrm>
          <a:prstGeom prst="rect">
            <a:avLst/>
          </a:prstGeom>
        </p:spPr>
      </p:pic>
      <p:sp>
        <p:nvSpPr>
          <p:cNvPr id="6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89288" y="6513513"/>
            <a:ext cx="2895600" cy="2286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sz="1000" dirty="0" smtClean="0">
                <a:solidFill>
                  <a:srgbClr val="595959"/>
                </a:solidFill>
                <a:latin typeface="+mn-lt"/>
              </a:rPr>
              <a:t>License CC-BY-SA 4.0 (International).</a:t>
            </a:r>
            <a:endParaRPr lang="en-US" sz="1000" dirty="0">
              <a:solidFill>
                <a:srgbClr val="59595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5637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532000" cy="955675"/>
          </a:xfrm>
        </p:spPr>
        <p:txBody>
          <a:bodyPr/>
          <a:lstStyle/>
          <a:p>
            <a:pPr algn="ctr" eaLnBrk="1" hangingPunct="1"/>
            <a:r>
              <a:rPr lang="en-US" dirty="0"/>
              <a:t>Local Identity Card (X.509 Cert.) View - 1</a:t>
            </a:r>
            <a:endParaRPr lang="en-US" dirty="0">
              <a:latin typeface="+mj-lt"/>
              <a:cs typeface="Arial" charset="0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95400"/>
            <a:ext cx="8458200" cy="609600"/>
          </a:xfrm>
        </p:spPr>
        <p:txBody>
          <a:bodyPr/>
          <a:lstStyle/>
          <a:p>
            <a:pPr algn="ctr" eaLnBrk="1" hangingPunct="1">
              <a:buFont typeface="Wingdings" charset="0"/>
              <a:buNone/>
            </a:pPr>
            <a:endParaRPr lang="en-US" dirty="0" smtClean="0">
              <a:solidFill>
                <a:srgbClr val="595959"/>
              </a:solidFill>
              <a:latin typeface="+mn-lt"/>
              <a:cs typeface="Arial" charset="0"/>
            </a:endParaRPr>
          </a:p>
          <a:p>
            <a:pPr algn="ctr" eaLnBrk="1" hangingPunct="1">
              <a:buFont typeface="Wingdings" charset="0"/>
              <a:buNone/>
            </a:pPr>
            <a:endParaRPr lang="en-US" dirty="0" smtClean="0">
              <a:solidFill>
                <a:srgbClr val="595959"/>
              </a:solidFill>
              <a:latin typeface="+mn-lt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291494"/>
            <a:ext cx="3962400" cy="4998721"/>
          </a:xfrm>
          <a:prstGeom prst="rect">
            <a:avLst/>
          </a:prstGeom>
        </p:spPr>
      </p:pic>
      <p:sp>
        <p:nvSpPr>
          <p:cNvPr id="6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89288" y="6513513"/>
            <a:ext cx="2895600" cy="2286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sz="1000" dirty="0" smtClean="0">
                <a:solidFill>
                  <a:srgbClr val="595959"/>
                </a:solidFill>
                <a:latin typeface="+mn-lt"/>
              </a:rPr>
              <a:t>License CC-BY-SA 4.0 (International).</a:t>
            </a:r>
            <a:endParaRPr lang="en-US" sz="1000" dirty="0">
              <a:solidFill>
                <a:srgbClr val="59595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9460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532000" cy="955675"/>
          </a:xfrm>
        </p:spPr>
        <p:txBody>
          <a:bodyPr/>
          <a:lstStyle/>
          <a:p>
            <a:pPr algn="ctr" eaLnBrk="1" hangingPunct="1"/>
            <a:r>
              <a:rPr lang="en-US" dirty="0" smtClean="0">
                <a:latin typeface="+mj-lt"/>
              </a:rPr>
              <a:t>Local Identity Card (X.509 Cert.) View - 2</a:t>
            </a:r>
            <a:endParaRPr lang="en-US" dirty="0">
              <a:latin typeface="+mj-lt"/>
              <a:cs typeface="Arial" charset="0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95400"/>
            <a:ext cx="8458200" cy="609600"/>
          </a:xfrm>
        </p:spPr>
        <p:txBody>
          <a:bodyPr/>
          <a:lstStyle/>
          <a:p>
            <a:pPr algn="ctr" eaLnBrk="1" hangingPunct="1">
              <a:buFont typeface="Wingdings" charset="0"/>
              <a:buNone/>
            </a:pPr>
            <a:endParaRPr lang="en-US" dirty="0" smtClean="0">
              <a:solidFill>
                <a:srgbClr val="595959"/>
              </a:solidFill>
              <a:latin typeface="+mn-lt"/>
              <a:cs typeface="Arial" charset="0"/>
            </a:endParaRPr>
          </a:p>
          <a:p>
            <a:pPr algn="ctr" eaLnBrk="1" hangingPunct="1">
              <a:buFont typeface="Wingdings" charset="0"/>
              <a:buNone/>
            </a:pPr>
            <a:endParaRPr lang="en-US" dirty="0" smtClean="0">
              <a:solidFill>
                <a:srgbClr val="595959"/>
              </a:solidFill>
              <a:latin typeface="+mn-lt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450" y="1371600"/>
            <a:ext cx="4244014" cy="4505587"/>
          </a:xfrm>
          <a:prstGeom prst="rect">
            <a:avLst/>
          </a:prstGeom>
        </p:spPr>
      </p:pic>
      <p:sp>
        <p:nvSpPr>
          <p:cNvPr id="6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89288" y="6513513"/>
            <a:ext cx="2895600" cy="2286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sz="1000" dirty="0" smtClean="0">
                <a:solidFill>
                  <a:srgbClr val="595959"/>
                </a:solidFill>
                <a:latin typeface="+mn-lt"/>
              </a:rPr>
              <a:t>License CC-BY-SA 4.0 (International).</a:t>
            </a:r>
            <a:endParaRPr lang="en-US" sz="1000" dirty="0">
              <a:solidFill>
                <a:srgbClr val="59595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7819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532000" cy="955675"/>
          </a:xfrm>
        </p:spPr>
        <p:txBody>
          <a:bodyPr/>
          <a:lstStyle/>
          <a:p>
            <a:pPr algn="ctr" eaLnBrk="1" hangingPunct="1"/>
            <a:r>
              <a:rPr lang="en-US" dirty="0"/>
              <a:t>Local Identity Card (X.509 Cert.) View - </a:t>
            </a:r>
            <a:r>
              <a:rPr lang="en-US" dirty="0" smtClean="0"/>
              <a:t>3</a:t>
            </a:r>
            <a:endParaRPr lang="en-US" dirty="0">
              <a:latin typeface="+mj-lt"/>
              <a:cs typeface="Arial" charset="0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95400"/>
            <a:ext cx="8458200" cy="609600"/>
          </a:xfrm>
        </p:spPr>
        <p:txBody>
          <a:bodyPr/>
          <a:lstStyle/>
          <a:p>
            <a:pPr algn="ctr" eaLnBrk="1" hangingPunct="1">
              <a:buFont typeface="Wingdings" charset="0"/>
              <a:buNone/>
            </a:pPr>
            <a:endParaRPr lang="en-US" dirty="0" smtClean="0">
              <a:solidFill>
                <a:srgbClr val="595959"/>
              </a:solidFill>
              <a:latin typeface="+mn-lt"/>
              <a:cs typeface="Arial" charset="0"/>
            </a:endParaRPr>
          </a:p>
          <a:p>
            <a:pPr algn="ctr" eaLnBrk="1" hangingPunct="1">
              <a:buFont typeface="Wingdings" charset="0"/>
              <a:buNone/>
            </a:pPr>
            <a:endParaRPr lang="en-US" dirty="0" smtClean="0">
              <a:solidFill>
                <a:srgbClr val="595959"/>
              </a:solidFill>
              <a:latin typeface="+mn-lt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524000"/>
            <a:ext cx="6469898" cy="4327936"/>
          </a:xfrm>
          <a:prstGeom prst="rect">
            <a:avLst/>
          </a:prstGeom>
        </p:spPr>
      </p:pic>
      <p:sp>
        <p:nvSpPr>
          <p:cNvPr id="6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89288" y="6513513"/>
            <a:ext cx="2895600" cy="2286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sz="1000" dirty="0" smtClean="0">
                <a:solidFill>
                  <a:srgbClr val="595959"/>
                </a:solidFill>
                <a:latin typeface="+mn-lt"/>
              </a:rPr>
              <a:t>License CC-BY-SA 4.0 (International).</a:t>
            </a:r>
            <a:endParaRPr lang="en-US" sz="1000" dirty="0">
              <a:solidFill>
                <a:srgbClr val="59595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94147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103563"/>
            <a:ext cx="8534400" cy="650875"/>
          </a:xfrm>
        </p:spPr>
        <p:txBody>
          <a:bodyPr/>
          <a:lstStyle/>
          <a:p>
            <a:pPr algn="ctr" eaLnBrk="1" hangingPunct="1"/>
            <a:r>
              <a:rPr lang="en-US" dirty="0" err="1" smtClean="0">
                <a:cs typeface="Arial" charset="0"/>
              </a:rPr>
              <a:t>NetID</a:t>
            </a:r>
            <a:r>
              <a:rPr lang="en-US" dirty="0" smtClean="0">
                <a:cs typeface="Arial" charset="0"/>
              </a:rPr>
              <a:t>-TLS Authentication Protocol</a:t>
            </a:r>
            <a:br>
              <a:rPr lang="en-US" dirty="0" smtClean="0">
                <a:cs typeface="Arial" charset="0"/>
              </a:rPr>
            </a:br>
            <a:r>
              <a:rPr lang="en-US" dirty="0" smtClean="0">
                <a:cs typeface="Arial" charset="0"/>
              </a:rPr>
              <a:t>Example</a:t>
            </a:r>
            <a:r>
              <a:rPr lang="en-US" dirty="0">
                <a:cs typeface="Arial" charset="0"/>
              </a:rPr>
              <a:t/>
            </a:r>
            <a:br>
              <a:rPr lang="en-US" dirty="0">
                <a:cs typeface="Arial" charset="0"/>
              </a:rPr>
            </a:br>
            <a:r>
              <a:rPr lang="en-US" dirty="0" smtClean="0">
                <a:cs typeface="Arial" charset="0"/>
              </a:rPr>
              <a:t/>
            </a:r>
            <a:br>
              <a:rPr lang="en-US" dirty="0" smtClean="0">
                <a:cs typeface="Arial" charset="0"/>
              </a:rPr>
            </a:br>
            <a:r>
              <a:rPr lang="en-US" dirty="0" smtClean="0">
                <a:cs typeface="Arial" charset="0"/>
              </a:rPr>
              <a:t>(LDAP Directory Services)</a:t>
            </a:r>
            <a:endParaRPr lang="en-US" dirty="0">
              <a:cs typeface="Arial" charset="0"/>
            </a:endParaRPr>
          </a:p>
        </p:txBody>
      </p:sp>
      <p:sp>
        <p:nvSpPr>
          <p:cNvPr id="10244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89288" y="6513513"/>
            <a:ext cx="2895600" cy="2286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sz="1000" dirty="0" smtClean="0">
                <a:solidFill>
                  <a:srgbClr val="595959"/>
                </a:solidFill>
                <a:latin typeface="+mn-lt"/>
              </a:rPr>
              <a:t>License CC-BY-SA 4.0 (International).</a:t>
            </a:r>
            <a:endParaRPr lang="en-US" sz="1000" dirty="0">
              <a:solidFill>
                <a:srgbClr val="59595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75844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532000" cy="955675"/>
          </a:xfrm>
        </p:spPr>
        <p:txBody>
          <a:bodyPr/>
          <a:lstStyle/>
          <a:p>
            <a:pPr algn="ctr" eaLnBrk="1" hangingPunct="1"/>
            <a:r>
              <a:rPr lang="en-US" sz="3600" dirty="0" smtClean="0">
                <a:latin typeface="+mj-lt"/>
              </a:rPr>
              <a:t>Identity Card Export for LDAP Directory Use</a:t>
            </a:r>
            <a:endParaRPr lang="en-US" sz="3600" dirty="0">
              <a:latin typeface="+mj-lt"/>
              <a:cs typeface="Arial" charset="0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95400"/>
            <a:ext cx="8458200" cy="609600"/>
          </a:xfrm>
        </p:spPr>
        <p:txBody>
          <a:bodyPr/>
          <a:lstStyle/>
          <a:p>
            <a:pPr algn="ctr" eaLnBrk="1" hangingPunct="1">
              <a:buFont typeface="Wingdings" charset="0"/>
              <a:buNone/>
            </a:pPr>
            <a:endParaRPr lang="en-US" dirty="0" smtClean="0">
              <a:solidFill>
                <a:srgbClr val="595959"/>
              </a:solidFill>
              <a:latin typeface="+mn-lt"/>
              <a:cs typeface="Arial" charset="0"/>
            </a:endParaRPr>
          </a:p>
          <a:p>
            <a:pPr algn="ctr" eaLnBrk="1" hangingPunct="1">
              <a:buFont typeface="Wingdings" charset="0"/>
              <a:buNone/>
            </a:pPr>
            <a:endParaRPr lang="en-US" dirty="0" smtClean="0">
              <a:solidFill>
                <a:srgbClr val="595959"/>
              </a:solidFill>
              <a:latin typeface="+mn-lt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600200"/>
            <a:ext cx="6420446" cy="3702955"/>
          </a:xfrm>
          <a:prstGeom prst="rect">
            <a:avLst/>
          </a:prstGeom>
        </p:spPr>
      </p:pic>
      <p:sp>
        <p:nvSpPr>
          <p:cNvPr id="6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89288" y="6513513"/>
            <a:ext cx="2895600" cy="2286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sz="1000" dirty="0" smtClean="0">
                <a:solidFill>
                  <a:srgbClr val="595959"/>
                </a:solidFill>
                <a:latin typeface="+mn-lt"/>
              </a:rPr>
              <a:t>License CC-BY-SA 4.0 (International).</a:t>
            </a:r>
            <a:endParaRPr lang="en-US" sz="1000" dirty="0">
              <a:solidFill>
                <a:srgbClr val="59595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52310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532000" cy="955675"/>
          </a:xfrm>
        </p:spPr>
        <p:txBody>
          <a:bodyPr/>
          <a:lstStyle/>
          <a:p>
            <a:pPr algn="ctr" eaLnBrk="1" hangingPunct="1"/>
            <a:r>
              <a:rPr lang="en-US" sz="3600" dirty="0" smtClean="0">
                <a:latin typeface="+mj-lt"/>
              </a:rPr>
              <a:t>LDAP Directory Profile Edit Page</a:t>
            </a:r>
            <a:endParaRPr lang="en-US" sz="3600" dirty="0">
              <a:latin typeface="+mj-lt"/>
              <a:cs typeface="Arial" charset="0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95400"/>
            <a:ext cx="8458200" cy="609600"/>
          </a:xfrm>
        </p:spPr>
        <p:txBody>
          <a:bodyPr/>
          <a:lstStyle/>
          <a:p>
            <a:pPr algn="ctr" eaLnBrk="1" hangingPunct="1">
              <a:buFont typeface="Wingdings" charset="0"/>
              <a:buNone/>
            </a:pPr>
            <a:endParaRPr lang="en-US" dirty="0" smtClean="0">
              <a:solidFill>
                <a:srgbClr val="595959"/>
              </a:solidFill>
              <a:latin typeface="+mn-lt"/>
              <a:cs typeface="Arial" charset="0"/>
            </a:endParaRPr>
          </a:p>
          <a:p>
            <a:pPr algn="ctr" eaLnBrk="1" hangingPunct="1">
              <a:buFont typeface="Wingdings" charset="0"/>
              <a:buNone/>
            </a:pPr>
            <a:endParaRPr lang="en-US" dirty="0" smtClean="0">
              <a:solidFill>
                <a:srgbClr val="595959"/>
              </a:solidFill>
              <a:latin typeface="+mn-lt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164" y="1831447"/>
            <a:ext cx="5571317" cy="3240460"/>
          </a:xfrm>
          <a:prstGeom prst="rect">
            <a:avLst/>
          </a:prstGeom>
        </p:spPr>
      </p:pic>
      <p:sp>
        <p:nvSpPr>
          <p:cNvPr id="6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89288" y="6513513"/>
            <a:ext cx="2895600" cy="2286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sz="1000" dirty="0" smtClean="0">
                <a:solidFill>
                  <a:srgbClr val="595959"/>
                </a:solidFill>
                <a:latin typeface="+mn-lt"/>
              </a:rPr>
              <a:t>License CC-BY-SA 4.0 (International).</a:t>
            </a:r>
            <a:endParaRPr lang="en-US" sz="1000" dirty="0">
              <a:solidFill>
                <a:srgbClr val="59595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6643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pPr algn="ctr" eaLnBrk="1" hangingPunct="1"/>
            <a:r>
              <a:rPr lang="en-US" dirty="0" smtClean="0">
                <a:solidFill>
                  <a:srgbClr val="0082A0"/>
                </a:solidFill>
                <a:cs typeface="Arial" charset="0"/>
              </a:rPr>
              <a:t>Identity</a:t>
            </a:r>
            <a:endParaRPr lang="en-US" dirty="0">
              <a:solidFill>
                <a:srgbClr val="0082A0"/>
              </a:solidFill>
              <a:cs typeface="Arial" charset="0"/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0" y="1905000"/>
            <a:ext cx="9144000" cy="1143000"/>
          </a:xfrm>
        </p:spPr>
        <p:txBody>
          <a:bodyPr/>
          <a:lstStyle/>
          <a:p>
            <a:pPr algn="ctr" eaLnBrk="1" hangingPunct="1">
              <a:lnSpc>
                <a:spcPct val="70000"/>
              </a:lnSpc>
            </a:pPr>
            <a:r>
              <a:rPr lang="en-US" sz="4000" b="1" dirty="0" smtClean="0">
                <a:latin typeface="Calibri"/>
                <a:cs typeface="Calibri"/>
              </a:rPr>
              <a:t>WE ALMOST </a:t>
            </a:r>
            <a:r>
              <a:rPr lang="en-US" sz="7200" b="1" dirty="0" smtClean="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NEVER</a:t>
            </a:r>
            <a:r>
              <a:rPr lang="en-US" sz="3600" b="1" dirty="0">
                <a:latin typeface="Calibri"/>
                <a:cs typeface="Calibri"/>
              </a:rPr>
              <a:t> </a:t>
            </a:r>
            <a:r>
              <a:rPr lang="en-US" sz="3600" b="1" dirty="0" smtClean="0">
                <a:latin typeface="Calibri"/>
                <a:cs typeface="Calibri"/>
              </a:rPr>
              <a:t>HEAR ABOUT</a:t>
            </a:r>
          </a:p>
        </p:txBody>
      </p:sp>
      <p:sp>
        <p:nvSpPr>
          <p:cNvPr id="10244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89288" y="6513513"/>
            <a:ext cx="2895600" cy="2286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sz="1000" dirty="0" smtClean="0">
                <a:solidFill>
                  <a:srgbClr val="595959"/>
                </a:solidFill>
                <a:latin typeface="+mn-lt"/>
              </a:rPr>
              <a:t>License CC-BY-SA 4.0 (International).</a:t>
            </a:r>
            <a:endParaRPr lang="en-US" sz="1000" dirty="0">
              <a:solidFill>
                <a:srgbClr val="595959"/>
              </a:solidFill>
              <a:latin typeface="+mn-lt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533400" y="4343400"/>
            <a:ext cx="2286000" cy="152400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spcCol="0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Tx/>
              <a:buNone/>
              <a:defRPr sz="2800" b="0" i="0">
                <a:solidFill>
                  <a:schemeClr val="tx1">
                    <a:lumMod val="65000"/>
                    <a:lumOff val="35000"/>
                  </a:schemeClr>
                </a:solidFill>
                <a:latin typeface="Calibri Light"/>
                <a:ea typeface="ＭＳ Ｐゴシック" charset="0"/>
                <a:cs typeface="Calibri Light"/>
              </a:defRPr>
            </a:lvl1pPr>
            <a:lvl2pPr marL="593800" indent="0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SzPct val="120000"/>
              <a:buFont typeface="Arial"/>
              <a:buNone/>
              <a:defRPr sz="2400" b="0" i="0">
                <a:solidFill>
                  <a:schemeClr val="tx1">
                    <a:lumMod val="65000"/>
                    <a:lumOff val="35000"/>
                  </a:schemeClr>
                </a:solidFill>
                <a:latin typeface="Calibri Light"/>
                <a:ea typeface="ＭＳ Ｐゴシック" charset="0"/>
                <a:cs typeface="Calibri Light"/>
              </a:defRPr>
            </a:lvl2pPr>
            <a:lvl3pPr marL="107950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SzPct val="75000"/>
              <a:buFont typeface="Wingdings" charset="2"/>
              <a:buChar char="›"/>
              <a:defRPr sz="2200" b="0" i="0">
                <a:solidFill>
                  <a:schemeClr val="tx1">
                    <a:lumMod val="65000"/>
                    <a:lumOff val="35000"/>
                  </a:schemeClr>
                </a:solidFill>
                <a:latin typeface="Calibri Light"/>
                <a:ea typeface="ＭＳ Ｐゴシック" charset="0"/>
                <a:cs typeface="Calibri Light"/>
              </a:defRPr>
            </a:lvl3pPr>
            <a:lvl4pPr marL="134620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SzPct val="80000"/>
              <a:buFont typeface="Wingdings" charset="2"/>
              <a:buChar char="›"/>
              <a:defRPr sz="2000" b="0" i="0">
                <a:solidFill>
                  <a:schemeClr val="tx1">
                    <a:lumMod val="65000"/>
                    <a:lumOff val="35000"/>
                  </a:schemeClr>
                </a:solidFill>
                <a:latin typeface="Calibri Light"/>
                <a:ea typeface="ＭＳ Ｐゴシック" charset="0"/>
                <a:cs typeface="Calibri Light"/>
              </a:defRPr>
            </a:lvl4pPr>
            <a:lvl5pPr marL="152400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SzPct val="80000"/>
              <a:buFont typeface="Wingdings" charset="2"/>
              <a:buChar char="›"/>
              <a:defRPr sz="2000" b="0" i="0">
                <a:solidFill>
                  <a:schemeClr val="tx1">
                    <a:lumMod val="65000"/>
                    <a:lumOff val="35000"/>
                  </a:schemeClr>
                </a:solidFill>
                <a:latin typeface="Calibri Light"/>
                <a:ea typeface="ＭＳ Ｐゴシック" charset="0"/>
                <a:cs typeface="Calibri Light"/>
              </a:defRPr>
            </a:lvl5pPr>
            <a:lvl6pPr marL="2527300" indent="-38735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4500" indent="-38735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41700" indent="-38735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98900" indent="-38735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sz="2400" dirty="0" smtClean="0">
                <a:latin typeface="+mn-lt"/>
              </a:rPr>
              <a:t>WHAT IDENTITY </a:t>
            </a:r>
            <a:r>
              <a:rPr lang="en-US" sz="2400" dirty="0" smtClean="0">
                <a:latin typeface="+mn-lt"/>
                <a:cs typeface="Arial" charset="0"/>
              </a:rPr>
              <a:t/>
            </a:r>
            <a:br>
              <a:rPr lang="en-US" sz="2400" dirty="0" smtClean="0">
                <a:latin typeface="+mn-lt"/>
                <a:cs typeface="Arial" charset="0"/>
              </a:rPr>
            </a:br>
            <a:r>
              <a:rPr lang="en-US" sz="2400" b="1" dirty="0" smtClean="0">
                <a:solidFill>
                  <a:srgbClr val="0082A0"/>
                </a:solidFill>
                <a:latin typeface="+mn-lt"/>
                <a:cs typeface="Arial" charset="0"/>
              </a:rPr>
              <a:t>ACTUALLY IS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3048000" y="4343400"/>
            <a:ext cx="2362200" cy="152400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spcCol="0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Tx/>
              <a:buNone/>
              <a:defRPr sz="2800" b="0" i="0">
                <a:solidFill>
                  <a:schemeClr val="tx1">
                    <a:lumMod val="65000"/>
                    <a:lumOff val="35000"/>
                  </a:schemeClr>
                </a:solidFill>
                <a:latin typeface="Calibri Light"/>
                <a:ea typeface="ＭＳ Ｐゴシック" charset="0"/>
                <a:cs typeface="Calibri Light"/>
              </a:defRPr>
            </a:lvl1pPr>
            <a:lvl2pPr marL="593800" indent="0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SzPct val="120000"/>
              <a:buFont typeface="Arial"/>
              <a:buNone/>
              <a:defRPr sz="2400" b="0" i="0">
                <a:solidFill>
                  <a:schemeClr val="tx1">
                    <a:lumMod val="65000"/>
                    <a:lumOff val="35000"/>
                  </a:schemeClr>
                </a:solidFill>
                <a:latin typeface="Calibri Light"/>
                <a:ea typeface="ＭＳ Ｐゴシック" charset="0"/>
                <a:cs typeface="Calibri Light"/>
              </a:defRPr>
            </a:lvl2pPr>
            <a:lvl3pPr marL="107950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SzPct val="75000"/>
              <a:buFont typeface="Wingdings" charset="2"/>
              <a:buChar char="›"/>
              <a:defRPr sz="2200" b="0" i="0">
                <a:solidFill>
                  <a:schemeClr val="tx1">
                    <a:lumMod val="65000"/>
                    <a:lumOff val="35000"/>
                  </a:schemeClr>
                </a:solidFill>
                <a:latin typeface="Calibri Light"/>
                <a:ea typeface="ＭＳ Ｐゴシック" charset="0"/>
                <a:cs typeface="Calibri Light"/>
              </a:defRPr>
            </a:lvl3pPr>
            <a:lvl4pPr marL="134620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SzPct val="80000"/>
              <a:buFont typeface="Wingdings" charset="2"/>
              <a:buChar char="›"/>
              <a:defRPr sz="2000" b="0" i="0">
                <a:solidFill>
                  <a:schemeClr val="tx1">
                    <a:lumMod val="65000"/>
                    <a:lumOff val="35000"/>
                  </a:schemeClr>
                </a:solidFill>
                <a:latin typeface="Calibri Light"/>
                <a:ea typeface="ＭＳ Ｐゴシック" charset="0"/>
                <a:cs typeface="Calibri Light"/>
              </a:defRPr>
            </a:lvl4pPr>
            <a:lvl5pPr marL="152400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SzPct val="80000"/>
              <a:buFont typeface="Wingdings" charset="2"/>
              <a:buChar char="›"/>
              <a:defRPr sz="2000" b="0" i="0">
                <a:solidFill>
                  <a:schemeClr val="tx1">
                    <a:lumMod val="65000"/>
                    <a:lumOff val="35000"/>
                  </a:schemeClr>
                </a:solidFill>
                <a:latin typeface="Calibri Light"/>
                <a:ea typeface="ＭＳ Ｐゴシック" charset="0"/>
                <a:cs typeface="Calibri Light"/>
              </a:defRPr>
            </a:lvl5pPr>
            <a:lvl6pPr marL="2527300" indent="-38735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4500" indent="-38735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41700" indent="-38735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98900" indent="-38735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sz="2400" dirty="0" smtClean="0">
                <a:latin typeface="+mn-lt"/>
                <a:cs typeface="Arial" charset="0"/>
              </a:rPr>
              <a:t>HOW IDENTITY IS </a:t>
            </a:r>
            <a:r>
              <a:rPr lang="en-US" sz="2400" b="1" dirty="0" smtClean="0">
                <a:solidFill>
                  <a:srgbClr val="0082A0"/>
                </a:solidFill>
                <a:latin typeface="+mn-lt"/>
                <a:cs typeface="Arial" charset="0"/>
              </a:rPr>
              <a:t>CREATED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5943600" y="4343400"/>
            <a:ext cx="2667000" cy="152400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spcCol="0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Tx/>
              <a:buNone/>
              <a:defRPr sz="2800" b="0" i="0">
                <a:solidFill>
                  <a:schemeClr val="tx1">
                    <a:lumMod val="65000"/>
                    <a:lumOff val="35000"/>
                  </a:schemeClr>
                </a:solidFill>
                <a:latin typeface="Calibri Light"/>
                <a:ea typeface="ＭＳ Ｐゴシック" charset="0"/>
                <a:cs typeface="Calibri Light"/>
              </a:defRPr>
            </a:lvl1pPr>
            <a:lvl2pPr marL="593800" indent="0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SzPct val="120000"/>
              <a:buFont typeface="Arial"/>
              <a:buNone/>
              <a:defRPr sz="2400" b="0" i="0">
                <a:solidFill>
                  <a:schemeClr val="tx1">
                    <a:lumMod val="65000"/>
                    <a:lumOff val="35000"/>
                  </a:schemeClr>
                </a:solidFill>
                <a:latin typeface="Calibri Light"/>
                <a:ea typeface="ＭＳ Ｐゴシック" charset="0"/>
                <a:cs typeface="Calibri Light"/>
              </a:defRPr>
            </a:lvl2pPr>
            <a:lvl3pPr marL="107950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SzPct val="75000"/>
              <a:buFont typeface="Wingdings" charset="2"/>
              <a:buChar char="›"/>
              <a:defRPr sz="2200" b="0" i="0">
                <a:solidFill>
                  <a:schemeClr val="tx1">
                    <a:lumMod val="65000"/>
                    <a:lumOff val="35000"/>
                  </a:schemeClr>
                </a:solidFill>
                <a:latin typeface="Calibri Light"/>
                <a:ea typeface="ＭＳ Ｐゴシック" charset="0"/>
                <a:cs typeface="Calibri Light"/>
              </a:defRPr>
            </a:lvl3pPr>
            <a:lvl4pPr marL="134620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SzPct val="80000"/>
              <a:buFont typeface="Wingdings" charset="2"/>
              <a:buChar char="›"/>
              <a:defRPr sz="2000" b="0" i="0">
                <a:solidFill>
                  <a:schemeClr val="tx1">
                    <a:lumMod val="65000"/>
                    <a:lumOff val="35000"/>
                  </a:schemeClr>
                </a:solidFill>
                <a:latin typeface="Calibri Light"/>
                <a:ea typeface="ＭＳ Ｐゴシック" charset="0"/>
                <a:cs typeface="Calibri Light"/>
              </a:defRPr>
            </a:lvl4pPr>
            <a:lvl5pPr marL="152400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SzPct val="80000"/>
              <a:buFont typeface="Wingdings" charset="2"/>
              <a:buChar char="›"/>
              <a:defRPr sz="2000" b="0" i="0">
                <a:solidFill>
                  <a:schemeClr val="tx1">
                    <a:lumMod val="65000"/>
                    <a:lumOff val="35000"/>
                  </a:schemeClr>
                </a:solidFill>
                <a:latin typeface="Calibri Light"/>
                <a:ea typeface="ＭＳ Ｐゴシック" charset="0"/>
                <a:cs typeface="Calibri Light"/>
              </a:defRPr>
            </a:lvl5pPr>
            <a:lvl6pPr marL="2527300" indent="-38735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4500" indent="-38735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41700" indent="-38735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98900" indent="-38735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sz="2400" dirty="0" smtClean="0">
                <a:latin typeface="+mn-lt"/>
                <a:cs typeface="Arial" charset="0"/>
              </a:rPr>
              <a:t>HOW IDENTITY IS</a:t>
            </a:r>
            <a:br>
              <a:rPr lang="en-US" sz="2400" dirty="0" smtClean="0">
                <a:latin typeface="+mn-lt"/>
                <a:cs typeface="Arial" charset="0"/>
              </a:rPr>
            </a:br>
            <a:r>
              <a:rPr lang="en-US" sz="2400" b="1" dirty="0" smtClean="0">
                <a:solidFill>
                  <a:srgbClr val="0082A0"/>
                </a:solidFill>
                <a:latin typeface="+mn-lt"/>
                <a:cs typeface="Arial" charset="0"/>
              </a:rPr>
              <a:t>REPRESENTED</a:t>
            </a:r>
            <a:endParaRPr lang="en-US" sz="2400" b="1" dirty="0">
              <a:solidFill>
                <a:srgbClr val="0082A0"/>
              </a:solidFill>
              <a:latin typeface="+mn-lt"/>
              <a:cs typeface="Arial" charset="0"/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2971800" y="4419600"/>
            <a:ext cx="0" cy="1066801"/>
          </a:xfrm>
          <a:prstGeom prst="line">
            <a:avLst/>
          </a:prstGeom>
          <a:solidFill>
            <a:srgbClr val="969696"/>
          </a:solidFill>
          <a:ln w="1270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5562600" y="4419600"/>
            <a:ext cx="0" cy="1066801"/>
          </a:xfrm>
          <a:prstGeom prst="line">
            <a:avLst/>
          </a:prstGeom>
          <a:solidFill>
            <a:srgbClr val="969696"/>
          </a:solidFill>
          <a:ln w="1270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9" name="Picture 18" descr="ear1.png"/>
          <p:cNvPicPr>
            <a:picLocks noChangeAspect="1"/>
          </p:cNvPicPr>
          <p:nvPr/>
        </p:nvPicPr>
        <p:blipFill>
          <a:blip r:embed="rId3">
            <a:alphaModFix amt="11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3807">
            <a:off x="3940123" y="3178123"/>
            <a:ext cx="1005134" cy="1005136"/>
          </a:xfrm>
          <a:prstGeom prst="rect">
            <a:avLst/>
          </a:prstGeom>
        </p:spPr>
      </p:pic>
      <p:pic>
        <p:nvPicPr>
          <p:cNvPr id="20" name="Picture 19" descr="ear1.png"/>
          <p:cNvPicPr>
            <a:picLocks noChangeAspect="1"/>
          </p:cNvPicPr>
          <p:nvPr/>
        </p:nvPicPr>
        <p:blipFill>
          <a:blip r:embed="rId3">
            <a:alphaModFix amt="11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3807">
            <a:off x="1577922" y="3178123"/>
            <a:ext cx="1005134" cy="1005136"/>
          </a:xfrm>
          <a:prstGeom prst="rect">
            <a:avLst/>
          </a:prstGeom>
        </p:spPr>
      </p:pic>
      <p:pic>
        <p:nvPicPr>
          <p:cNvPr id="21" name="Picture 20" descr="ear1.png"/>
          <p:cNvPicPr>
            <a:picLocks noChangeAspect="1"/>
          </p:cNvPicPr>
          <p:nvPr/>
        </p:nvPicPr>
        <p:blipFill>
          <a:blip r:embed="rId3">
            <a:alphaModFix amt="11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3807">
            <a:off x="6607122" y="3178123"/>
            <a:ext cx="1005134" cy="1005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186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532000" cy="955675"/>
          </a:xfrm>
        </p:spPr>
        <p:txBody>
          <a:bodyPr/>
          <a:lstStyle/>
          <a:p>
            <a:pPr algn="ctr" eaLnBrk="1" hangingPunct="1"/>
            <a:r>
              <a:rPr lang="en-US" sz="3200" dirty="0" smtClean="0">
                <a:latin typeface="+mj-lt"/>
              </a:rPr>
              <a:t>LDAP Directory Profile Edit – Certificate Binding</a:t>
            </a:r>
            <a:endParaRPr lang="en-US" sz="3200" dirty="0">
              <a:latin typeface="+mj-lt"/>
              <a:cs typeface="Arial" charset="0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95400"/>
            <a:ext cx="8458200" cy="609600"/>
          </a:xfrm>
        </p:spPr>
        <p:txBody>
          <a:bodyPr/>
          <a:lstStyle/>
          <a:p>
            <a:pPr algn="ctr" eaLnBrk="1" hangingPunct="1">
              <a:buFont typeface="Wingdings" charset="0"/>
              <a:buNone/>
            </a:pPr>
            <a:endParaRPr lang="en-US" dirty="0" smtClean="0">
              <a:solidFill>
                <a:srgbClr val="595959"/>
              </a:solidFill>
              <a:latin typeface="+mn-lt"/>
              <a:cs typeface="Arial" charset="0"/>
            </a:endParaRPr>
          </a:p>
          <a:p>
            <a:pPr algn="ctr" eaLnBrk="1" hangingPunct="1">
              <a:buFont typeface="Wingdings" charset="0"/>
              <a:buNone/>
            </a:pPr>
            <a:endParaRPr lang="en-US" dirty="0" smtClean="0">
              <a:solidFill>
                <a:srgbClr val="595959"/>
              </a:solidFill>
              <a:latin typeface="+mn-lt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590800"/>
            <a:ext cx="7736479" cy="1601693"/>
          </a:xfrm>
          <a:prstGeom prst="rect">
            <a:avLst/>
          </a:prstGeom>
        </p:spPr>
      </p:pic>
      <p:sp>
        <p:nvSpPr>
          <p:cNvPr id="6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89288" y="6513513"/>
            <a:ext cx="2895600" cy="2286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sz="1000" dirty="0" smtClean="0">
                <a:solidFill>
                  <a:srgbClr val="595959"/>
                </a:solidFill>
                <a:latin typeface="+mn-lt"/>
              </a:rPr>
              <a:t>License CC-BY-SA 4.0 (International).</a:t>
            </a:r>
            <a:endParaRPr lang="en-US" sz="1000" dirty="0">
              <a:solidFill>
                <a:srgbClr val="595959"/>
              </a:solidFill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90600" y="1295400"/>
            <a:ext cx="69643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Associate certificate exported from </a:t>
            </a:r>
            <a:r>
              <a:rPr lang="en-US" dirty="0" err="1" smtClean="0"/>
              <a:t>keystore</a:t>
            </a:r>
            <a:r>
              <a:rPr lang="en-US" dirty="0" smtClean="0"/>
              <a:t> / keychain with LDAP Directory record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43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438400"/>
            <a:ext cx="8839200" cy="1239837"/>
          </a:xfrm>
        </p:spPr>
        <p:txBody>
          <a:bodyPr/>
          <a:lstStyle/>
          <a:p>
            <a:pPr algn="ctr" eaLnBrk="1" hangingPunct="1"/>
            <a:r>
              <a:rPr lang="en-US" dirty="0" err="1" smtClean="0">
                <a:cs typeface="Arial" charset="0"/>
              </a:rPr>
              <a:t>NetID</a:t>
            </a:r>
            <a:r>
              <a:rPr lang="en-US" dirty="0" smtClean="0">
                <a:cs typeface="Arial" charset="0"/>
              </a:rPr>
              <a:t>-TLS Authentication</a:t>
            </a:r>
            <a:br>
              <a:rPr lang="en-US" dirty="0" smtClean="0">
                <a:cs typeface="Arial" charset="0"/>
              </a:rPr>
            </a:br>
            <a:r>
              <a:rPr lang="en-US" sz="3200" dirty="0" smtClean="0">
                <a:cs typeface="Arial" charset="0"/>
              </a:rPr>
              <a:t>(using an Identity Card with LDAP URI in it SAN)</a:t>
            </a:r>
            <a:endParaRPr lang="en-US" sz="3200" dirty="0">
              <a:cs typeface="Arial" charset="0"/>
            </a:endParaRPr>
          </a:p>
        </p:txBody>
      </p:sp>
      <p:sp>
        <p:nvSpPr>
          <p:cNvPr id="10244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89288" y="6513513"/>
            <a:ext cx="2895600" cy="2286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sz="1000" dirty="0" smtClean="0">
                <a:solidFill>
                  <a:srgbClr val="595959"/>
                </a:solidFill>
                <a:latin typeface="+mn-lt"/>
              </a:rPr>
              <a:t>License CC-BY-SA 4.0 (International).</a:t>
            </a:r>
            <a:endParaRPr lang="en-US" sz="1000" dirty="0">
              <a:solidFill>
                <a:srgbClr val="59595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02748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532000" cy="955675"/>
          </a:xfrm>
        </p:spPr>
        <p:txBody>
          <a:bodyPr/>
          <a:lstStyle/>
          <a:p>
            <a:pPr algn="ctr" eaLnBrk="1" hangingPunct="1"/>
            <a:r>
              <a:rPr lang="en-US" sz="3600" dirty="0" err="1" smtClean="0">
                <a:latin typeface="+mj-lt"/>
              </a:rPr>
              <a:t>NetID</a:t>
            </a:r>
            <a:r>
              <a:rPr lang="en-US" sz="3600" dirty="0" smtClean="0">
                <a:latin typeface="+mj-lt"/>
              </a:rPr>
              <a:t>-TLS Authentication – Step 1</a:t>
            </a:r>
            <a:endParaRPr lang="en-US" sz="3600" dirty="0">
              <a:latin typeface="+mj-lt"/>
              <a:cs typeface="Arial" charset="0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95400"/>
            <a:ext cx="8458200" cy="609600"/>
          </a:xfrm>
        </p:spPr>
        <p:txBody>
          <a:bodyPr/>
          <a:lstStyle/>
          <a:p>
            <a:pPr algn="ctr" eaLnBrk="1" hangingPunct="1">
              <a:buFont typeface="Wingdings" charset="0"/>
              <a:buNone/>
            </a:pPr>
            <a:endParaRPr lang="en-US" dirty="0" smtClean="0">
              <a:solidFill>
                <a:srgbClr val="595959"/>
              </a:solidFill>
              <a:latin typeface="+mn-lt"/>
              <a:cs typeface="Arial" charset="0"/>
            </a:endParaRPr>
          </a:p>
          <a:p>
            <a:pPr algn="ctr" eaLnBrk="1" hangingPunct="1">
              <a:buFont typeface="Wingdings" charset="0"/>
              <a:buNone/>
            </a:pPr>
            <a:endParaRPr lang="en-US" dirty="0" smtClean="0">
              <a:solidFill>
                <a:srgbClr val="595959"/>
              </a:solidFill>
              <a:latin typeface="+mn-lt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209800"/>
            <a:ext cx="7145018" cy="1910552"/>
          </a:xfrm>
          <a:prstGeom prst="rect">
            <a:avLst/>
          </a:prstGeom>
        </p:spPr>
      </p:pic>
      <p:sp>
        <p:nvSpPr>
          <p:cNvPr id="6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89288" y="6513513"/>
            <a:ext cx="2895600" cy="2286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sz="1000" dirty="0" smtClean="0">
                <a:solidFill>
                  <a:srgbClr val="595959"/>
                </a:solidFill>
                <a:latin typeface="+mn-lt"/>
              </a:rPr>
              <a:t>License CC-BY-SA 4.0 (International).</a:t>
            </a:r>
            <a:endParaRPr lang="en-US" sz="1000" dirty="0">
              <a:solidFill>
                <a:srgbClr val="59595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09555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532000" cy="955675"/>
          </a:xfrm>
        </p:spPr>
        <p:txBody>
          <a:bodyPr/>
          <a:lstStyle/>
          <a:p>
            <a:pPr algn="ctr" eaLnBrk="1" hangingPunct="1"/>
            <a:r>
              <a:rPr lang="en-US" sz="3600" dirty="0" err="1" smtClean="0">
                <a:latin typeface="+mj-lt"/>
              </a:rPr>
              <a:t>NetID</a:t>
            </a:r>
            <a:r>
              <a:rPr lang="en-US" sz="3600" dirty="0" smtClean="0">
                <a:latin typeface="+mj-lt"/>
              </a:rPr>
              <a:t>-TLS Authentication – Step 2</a:t>
            </a:r>
            <a:endParaRPr lang="en-US" sz="3600" dirty="0">
              <a:latin typeface="+mj-lt"/>
              <a:cs typeface="Arial" charset="0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95400"/>
            <a:ext cx="8458200" cy="609600"/>
          </a:xfrm>
        </p:spPr>
        <p:txBody>
          <a:bodyPr/>
          <a:lstStyle/>
          <a:p>
            <a:pPr algn="ctr" eaLnBrk="1" hangingPunct="1">
              <a:buFont typeface="Wingdings" charset="0"/>
              <a:buNone/>
            </a:pPr>
            <a:endParaRPr lang="en-US" dirty="0" smtClean="0">
              <a:solidFill>
                <a:srgbClr val="595959"/>
              </a:solidFill>
              <a:latin typeface="+mn-lt"/>
              <a:cs typeface="Arial" charset="0"/>
            </a:endParaRPr>
          </a:p>
          <a:p>
            <a:pPr algn="ctr" eaLnBrk="1" hangingPunct="1">
              <a:buFont typeface="Wingdings" charset="0"/>
              <a:buNone/>
            </a:pPr>
            <a:endParaRPr lang="en-US" dirty="0" smtClean="0">
              <a:solidFill>
                <a:srgbClr val="595959"/>
              </a:solidFill>
              <a:latin typeface="+mn-lt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225825"/>
            <a:ext cx="7145018" cy="1878502"/>
          </a:xfrm>
          <a:prstGeom prst="rect">
            <a:avLst/>
          </a:prstGeom>
        </p:spPr>
      </p:pic>
      <p:sp>
        <p:nvSpPr>
          <p:cNvPr id="6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89288" y="6513513"/>
            <a:ext cx="2895600" cy="2286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sz="1000" dirty="0" smtClean="0">
                <a:solidFill>
                  <a:srgbClr val="595959"/>
                </a:solidFill>
                <a:latin typeface="+mn-lt"/>
              </a:rPr>
              <a:t>License CC-BY-SA 4.0 (International).</a:t>
            </a:r>
            <a:endParaRPr lang="en-US" sz="1000" dirty="0">
              <a:solidFill>
                <a:srgbClr val="59595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21539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532000" cy="955675"/>
          </a:xfrm>
        </p:spPr>
        <p:txBody>
          <a:bodyPr/>
          <a:lstStyle/>
          <a:p>
            <a:pPr algn="ctr" eaLnBrk="1" hangingPunct="1"/>
            <a:r>
              <a:rPr lang="en-US" sz="3600" dirty="0" err="1" smtClean="0">
                <a:latin typeface="+mj-lt"/>
              </a:rPr>
              <a:t>NetID</a:t>
            </a:r>
            <a:r>
              <a:rPr lang="en-US" sz="3600" dirty="0" smtClean="0">
                <a:latin typeface="+mj-lt"/>
              </a:rPr>
              <a:t>-TLS Authentication – Step 3</a:t>
            </a:r>
            <a:endParaRPr lang="en-US" sz="3600" dirty="0">
              <a:latin typeface="+mj-lt"/>
              <a:cs typeface="Arial" charset="0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95400"/>
            <a:ext cx="8458200" cy="609600"/>
          </a:xfrm>
        </p:spPr>
        <p:txBody>
          <a:bodyPr/>
          <a:lstStyle/>
          <a:p>
            <a:pPr algn="ctr" eaLnBrk="1" hangingPunct="1">
              <a:buFont typeface="Wingdings" charset="0"/>
              <a:buNone/>
            </a:pPr>
            <a:endParaRPr lang="en-US" dirty="0" smtClean="0">
              <a:solidFill>
                <a:srgbClr val="595959"/>
              </a:solidFill>
              <a:latin typeface="+mn-lt"/>
              <a:cs typeface="Arial" charset="0"/>
            </a:endParaRPr>
          </a:p>
          <a:p>
            <a:pPr algn="ctr" eaLnBrk="1" hangingPunct="1">
              <a:buFont typeface="Wingdings" charset="0"/>
              <a:buNone/>
            </a:pPr>
            <a:endParaRPr lang="en-US" dirty="0" smtClean="0">
              <a:solidFill>
                <a:srgbClr val="595959"/>
              </a:solidFill>
              <a:latin typeface="+mn-lt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05000"/>
            <a:ext cx="7624599" cy="3282152"/>
          </a:xfrm>
          <a:prstGeom prst="rect">
            <a:avLst/>
          </a:prstGeom>
        </p:spPr>
      </p:pic>
      <p:sp>
        <p:nvSpPr>
          <p:cNvPr id="6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89288" y="6513513"/>
            <a:ext cx="2895600" cy="2286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sz="1000" dirty="0" smtClean="0">
                <a:solidFill>
                  <a:srgbClr val="595959"/>
                </a:solidFill>
                <a:latin typeface="+mn-lt"/>
              </a:rPr>
              <a:t>License CC-BY-SA 4.0 (International).</a:t>
            </a:r>
            <a:endParaRPr lang="en-US" sz="1000" dirty="0">
              <a:solidFill>
                <a:srgbClr val="59595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21539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532000" cy="955675"/>
          </a:xfrm>
        </p:spPr>
        <p:txBody>
          <a:bodyPr/>
          <a:lstStyle/>
          <a:p>
            <a:pPr algn="ctr" eaLnBrk="1" hangingPunct="1"/>
            <a:r>
              <a:rPr lang="en-US" sz="3600" dirty="0" err="1" smtClean="0">
                <a:latin typeface="+mj-lt"/>
              </a:rPr>
              <a:t>NetID</a:t>
            </a:r>
            <a:r>
              <a:rPr lang="en-US" sz="3600" dirty="0" smtClean="0">
                <a:latin typeface="+mj-lt"/>
              </a:rPr>
              <a:t>-TLS Authentication – Step 4</a:t>
            </a:r>
            <a:endParaRPr lang="en-US" sz="3600" dirty="0">
              <a:latin typeface="+mj-lt"/>
              <a:cs typeface="Arial" charset="0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95400"/>
            <a:ext cx="8458200" cy="609600"/>
          </a:xfrm>
        </p:spPr>
        <p:txBody>
          <a:bodyPr/>
          <a:lstStyle/>
          <a:p>
            <a:pPr algn="ctr" eaLnBrk="1" hangingPunct="1">
              <a:buFont typeface="Wingdings" charset="0"/>
              <a:buNone/>
            </a:pPr>
            <a:endParaRPr lang="en-US" dirty="0" smtClean="0">
              <a:solidFill>
                <a:srgbClr val="595959"/>
              </a:solidFill>
              <a:latin typeface="+mn-lt"/>
              <a:cs typeface="Arial" charset="0"/>
            </a:endParaRPr>
          </a:p>
          <a:p>
            <a:pPr algn="ctr" eaLnBrk="1" hangingPunct="1">
              <a:buFont typeface="Wingdings" charset="0"/>
              <a:buNone/>
            </a:pPr>
            <a:endParaRPr lang="en-US" dirty="0" smtClean="0">
              <a:solidFill>
                <a:srgbClr val="595959"/>
              </a:solidFill>
              <a:latin typeface="+mn-lt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22" y="1905000"/>
            <a:ext cx="7585154" cy="3282152"/>
          </a:xfrm>
          <a:prstGeom prst="rect">
            <a:avLst/>
          </a:prstGeom>
        </p:spPr>
      </p:pic>
      <p:sp>
        <p:nvSpPr>
          <p:cNvPr id="6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89288" y="6513513"/>
            <a:ext cx="2895600" cy="2286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sz="1000" dirty="0" smtClean="0">
                <a:solidFill>
                  <a:srgbClr val="595959"/>
                </a:solidFill>
                <a:latin typeface="+mn-lt"/>
              </a:rPr>
              <a:t>License CC-BY-SA 4.0 (International).</a:t>
            </a:r>
            <a:endParaRPr lang="en-US" sz="1000" dirty="0">
              <a:solidFill>
                <a:srgbClr val="59595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0726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532000" cy="955675"/>
          </a:xfrm>
        </p:spPr>
        <p:txBody>
          <a:bodyPr/>
          <a:lstStyle/>
          <a:p>
            <a:pPr algn="ctr" eaLnBrk="1" hangingPunct="1"/>
            <a:r>
              <a:rPr lang="en-US" sz="3600" dirty="0" err="1" smtClean="0">
                <a:latin typeface="+mj-lt"/>
              </a:rPr>
              <a:t>NetID</a:t>
            </a:r>
            <a:r>
              <a:rPr lang="en-US" sz="3600" dirty="0" smtClean="0">
                <a:latin typeface="+mj-lt"/>
              </a:rPr>
              <a:t>-TLS Authentication – Step 5</a:t>
            </a:r>
            <a:endParaRPr lang="en-US" sz="3600" dirty="0">
              <a:latin typeface="+mj-lt"/>
              <a:cs typeface="Arial" charset="0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95400"/>
            <a:ext cx="8458200" cy="609600"/>
          </a:xfrm>
        </p:spPr>
        <p:txBody>
          <a:bodyPr/>
          <a:lstStyle/>
          <a:p>
            <a:pPr algn="ctr" eaLnBrk="1" hangingPunct="1">
              <a:buFont typeface="Wingdings" charset="0"/>
              <a:buNone/>
            </a:pPr>
            <a:endParaRPr lang="en-US" dirty="0" smtClean="0">
              <a:solidFill>
                <a:srgbClr val="595959"/>
              </a:solidFill>
              <a:latin typeface="+mn-lt"/>
              <a:cs typeface="Arial" charset="0"/>
            </a:endParaRPr>
          </a:p>
          <a:p>
            <a:pPr algn="ctr" eaLnBrk="1" hangingPunct="1">
              <a:buFont typeface="Wingdings" charset="0"/>
              <a:buNone/>
            </a:pPr>
            <a:endParaRPr lang="en-US" dirty="0" smtClean="0">
              <a:solidFill>
                <a:srgbClr val="595959"/>
              </a:solidFill>
              <a:latin typeface="+mn-lt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600200"/>
            <a:ext cx="7621608" cy="3739352"/>
          </a:xfrm>
          <a:prstGeom prst="rect">
            <a:avLst/>
          </a:prstGeom>
        </p:spPr>
      </p:pic>
      <p:sp>
        <p:nvSpPr>
          <p:cNvPr id="6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89288" y="6513513"/>
            <a:ext cx="2895600" cy="2286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sz="1000" dirty="0" smtClean="0">
                <a:solidFill>
                  <a:srgbClr val="595959"/>
                </a:solidFill>
                <a:latin typeface="+mn-lt"/>
              </a:rPr>
              <a:t>License CC-BY-SA 4.0 (International).</a:t>
            </a:r>
            <a:endParaRPr lang="en-US" sz="1000" dirty="0">
              <a:solidFill>
                <a:srgbClr val="59595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0726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600200"/>
            <a:ext cx="8534400" cy="3317875"/>
          </a:xfrm>
        </p:spPr>
        <p:txBody>
          <a:bodyPr/>
          <a:lstStyle/>
          <a:p>
            <a:pPr algn="ctr" eaLnBrk="1" hangingPunct="1"/>
            <a:r>
              <a:rPr lang="en-US" dirty="0" smtClean="0">
                <a:cs typeface="Arial" charset="0"/>
              </a:rPr>
              <a:t/>
            </a:r>
            <a:br>
              <a:rPr lang="en-US" dirty="0" smtClean="0">
                <a:cs typeface="Arial" charset="0"/>
              </a:rPr>
            </a:br>
            <a:r>
              <a:rPr lang="en-US" dirty="0">
                <a:cs typeface="Arial" charset="0"/>
              </a:rPr>
              <a:t/>
            </a:r>
            <a:br>
              <a:rPr lang="en-US" dirty="0">
                <a:cs typeface="Arial" charset="0"/>
              </a:rPr>
            </a:br>
            <a:r>
              <a:rPr lang="en-US" dirty="0" smtClean="0">
                <a:cs typeface="Arial" charset="0"/>
              </a:rPr>
              <a:t/>
            </a:r>
            <a:br>
              <a:rPr lang="en-US" dirty="0" smtClean="0">
                <a:cs typeface="Arial" charset="0"/>
              </a:rPr>
            </a:br>
            <a:r>
              <a:rPr lang="en-US" dirty="0">
                <a:cs typeface="Arial" charset="0"/>
              </a:rPr>
              <a:t/>
            </a:r>
            <a:br>
              <a:rPr lang="en-US" dirty="0">
                <a:cs typeface="Arial" charset="0"/>
              </a:rPr>
            </a:br>
            <a:r>
              <a:rPr lang="en-US" dirty="0" smtClean="0">
                <a:cs typeface="Arial" charset="0"/>
              </a:rPr>
              <a:t/>
            </a:r>
            <a:br>
              <a:rPr lang="en-US" dirty="0" smtClean="0">
                <a:cs typeface="Arial" charset="0"/>
              </a:rPr>
            </a:br>
            <a:r>
              <a:rPr lang="en-US" dirty="0">
                <a:cs typeface="Arial" charset="0"/>
              </a:rPr>
              <a:t/>
            </a:r>
            <a:br>
              <a:rPr lang="en-US" dirty="0">
                <a:cs typeface="Arial" charset="0"/>
              </a:rPr>
            </a:br>
            <a:r>
              <a:rPr lang="en-US" dirty="0" smtClean="0">
                <a:cs typeface="Arial" charset="0"/>
              </a:rPr>
              <a:t/>
            </a:r>
            <a:br>
              <a:rPr lang="en-US" dirty="0" smtClean="0">
                <a:cs typeface="Arial" charset="0"/>
              </a:rPr>
            </a:br>
            <a:r>
              <a:rPr lang="en-US" dirty="0">
                <a:cs typeface="Arial" charset="0"/>
              </a:rPr>
              <a:t/>
            </a:r>
            <a:br>
              <a:rPr lang="en-US" dirty="0">
                <a:cs typeface="Arial" charset="0"/>
              </a:rPr>
            </a:br>
            <a:r>
              <a:rPr lang="en-US" dirty="0" smtClean="0">
                <a:cs typeface="Arial" charset="0"/>
              </a:rPr>
              <a:t/>
            </a:r>
            <a:br>
              <a:rPr lang="en-US" dirty="0" smtClean="0">
                <a:cs typeface="Arial" charset="0"/>
              </a:rPr>
            </a:br>
            <a:r>
              <a:rPr lang="en-US" dirty="0" smtClean="0">
                <a:cs typeface="Arial" charset="0"/>
              </a:rPr>
              <a:t>Attributed Based Access Controls (ABAC)  via</a:t>
            </a:r>
            <a:br>
              <a:rPr lang="en-US" dirty="0" smtClean="0">
                <a:cs typeface="Arial" charset="0"/>
              </a:rPr>
            </a:br>
            <a:r>
              <a:rPr lang="en-US" dirty="0" err="1" smtClean="0">
                <a:cs typeface="Arial" charset="0"/>
              </a:rPr>
              <a:t>NetID</a:t>
            </a:r>
            <a:r>
              <a:rPr lang="en-US" dirty="0" smtClean="0">
                <a:cs typeface="Arial" charset="0"/>
              </a:rPr>
              <a:t>-TLS &amp; </a:t>
            </a:r>
            <a:r>
              <a:rPr lang="en-US" dirty="0" err="1" smtClean="0">
                <a:cs typeface="Arial" charset="0"/>
              </a:rPr>
              <a:t>WebID</a:t>
            </a:r>
            <a:r>
              <a:rPr lang="en-US" dirty="0" smtClean="0">
                <a:cs typeface="Arial" charset="0"/>
              </a:rPr>
              <a:t>-TLS Authentication Protocols</a:t>
            </a:r>
            <a:br>
              <a:rPr lang="en-US" dirty="0" smtClean="0">
                <a:cs typeface="Arial" charset="0"/>
              </a:rPr>
            </a:br>
            <a:endParaRPr lang="en-US" dirty="0">
              <a:cs typeface="Arial" charset="0"/>
            </a:endParaRPr>
          </a:p>
        </p:txBody>
      </p:sp>
      <p:sp>
        <p:nvSpPr>
          <p:cNvPr id="10244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89288" y="6513513"/>
            <a:ext cx="2895600" cy="2286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sz="1000" dirty="0" smtClean="0">
                <a:solidFill>
                  <a:srgbClr val="595959"/>
                </a:solidFill>
                <a:latin typeface="+mn-lt"/>
              </a:rPr>
              <a:t>License CC-BY-SA 4.0 (International).</a:t>
            </a:r>
            <a:endParaRPr lang="en-US" sz="1000" dirty="0">
              <a:solidFill>
                <a:srgbClr val="59595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03090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905000"/>
            <a:ext cx="8534400" cy="1641475"/>
          </a:xfrm>
        </p:spPr>
        <p:txBody>
          <a:bodyPr/>
          <a:lstStyle/>
          <a:p>
            <a:pPr algn="ctr" eaLnBrk="1" hangingPunct="1"/>
            <a:r>
              <a:rPr lang="en-US" dirty="0" smtClean="0">
                <a:cs typeface="Arial" charset="0"/>
              </a:rPr>
              <a:t>Controlling Access </a:t>
            </a:r>
            <a:br>
              <a:rPr lang="en-US" dirty="0" smtClean="0">
                <a:cs typeface="Arial" charset="0"/>
              </a:rPr>
            </a:br>
            <a:r>
              <a:rPr lang="en-US" dirty="0" smtClean="0">
                <a:cs typeface="Arial" charset="0"/>
              </a:rPr>
              <a:t>to an HTTP-Accessible Document</a:t>
            </a:r>
            <a:endParaRPr lang="en-US" dirty="0">
              <a:cs typeface="Arial" charset="0"/>
            </a:endParaRPr>
          </a:p>
        </p:txBody>
      </p:sp>
      <p:sp>
        <p:nvSpPr>
          <p:cNvPr id="10244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89288" y="6513513"/>
            <a:ext cx="2895600" cy="2286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sz="1000" dirty="0" smtClean="0">
                <a:solidFill>
                  <a:srgbClr val="595959"/>
                </a:solidFill>
                <a:latin typeface="+mn-lt"/>
              </a:rPr>
              <a:t>License CC-BY-SA 4.0 (International).</a:t>
            </a:r>
            <a:endParaRPr lang="en-US" sz="1000" dirty="0">
              <a:solidFill>
                <a:srgbClr val="59595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16774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532000" cy="955675"/>
          </a:xfrm>
        </p:spPr>
        <p:txBody>
          <a:bodyPr/>
          <a:lstStyle/>
          <a:p>
            <a:pPr algn="ctr" eaLnBrk="1" hangingPunct="1"/>
            <a:r>
              <a:rPr lang="en-US" dirty="0" smtClean="0">
                <a:latin typeface="+mj-lt"/>
              </a:rPr>
              <a:t>Resource Protection – Step 1</a:t>
            </a:r>
            <a:r>
              <a:rPr lang="en-US" b="1" dirty="0" smtClean="0">
                <a:latin typeface="+mj-lt"/>
              </a:rPr>
              <a:t> </a:t>
            </a:r>
            <a:endParaRPr lang="en-US" dirty="0">
              <a:latin typeface="+mj-lt"/>
              <a:cs typeface="Arial" charset="0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95400"/>
            <a:ext cx="8458200" cy="609600"/>
          </a:xfrm>
        </p:spPr>
        <p:txBody>
          <a:bodyPr/>
          <a:lstStyle/>
          <a:p>
            <a:pPr algn="ctr" eaLnBrk="1" hangingPunct="1">
              <a:buFont typeface="Wingdings" charset="0"/>
              <a:buNone/>
            </a:pPr>
            <a:endParaRPr lang="en-US" dirty="0" smtClean="0">
              <a:solidFill>
                <a:srgbClr val="595959"/>
              </a:solidFill>
              <a:latin typeface="+mn-lt"/>
              <a:cs typeface="Arial" charset="0"/>
            </a:endParaRPr>
          </a:p>
          <a:p>
            <a:pPr algn="ctr" eaLnBrk="1" hangingPunct="1">
              <a:buFont typeface="Wingdings" charset="0"/>
              <a:buNone/>
            </a:pPr>
            <a:endParaRPr lang="en-US" dirty="0" smtClean="0">
              <a:solidFill>
                <a:srgbClr val="595959"/>
              </a:solidFill>
              <a:latin typeface="+mn-lt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33600"/>
            <a:ext cx="8159900" cy="2065474"/>
          </a:xfrm>
          <a:prstGeom prst="rect">
            <a:avLst/>
          </a:prstGeom>
        </p:spPr>
      </p:pic>
      <p:sp>
        <p:nvSpPr>
          <p:cNvPr id="6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89288" y="6513513"/>
            <a:ext cx="2895600" cy="2286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sz="1000" dirty="0" smtClean="0">
                <a:solidFill>
                  <a:srgbClr val="595959"/>
                </a:solidFill>
                <a:latin typeface="+mn-lt"/>
              </a:rPr>
              <a:t>License CC-BY-SA 4.0 (International).</a:t>
            </a:r>
            <a:endParaRPr lang="en-US" sz="1000" dirty="0">
              <a:solidFill>
                <a:srgbClr val="59595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73891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103563"/>
            <a:ext cx="8534400" cy="650875"/>
          </a:xfrm>
        </p:spPr>
        <p:txBody>
          <a:bodyPr/>
          <a:lstStyle/>
          <a:p>
            <a:pPr algn="ctr" eaLnBrk="1" hangingPunct="1"/>
            <a:r>
              <a:rPr lang="en-US" dirty="0" smtClean="0">
                <a:cs typeface="Arial" charset="0"/>
              </a:rPr>
              <a:t>Identity Basics</a:t>
            </a:r>
            <a:endParaRPr lang="en-US" dirty="0">
              <a:cs typeface="Arial" charset="0"/>
            </a:endParaRPr>
          </a:p>
        </p:txBody>
      </p:sp>
      <p:sp>
        <p:nvSpPr>
          <p:cNvPr id="10244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89288" y="6513513"/>
            <a:ext cx="2895600" cy="2286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sz="1000" dirty="0" smtClean="0">
                <a:solidFill>
                  <a:srgbClr val="595959"/>
                </a:solidFill>
                <a:latin typeface="+mn-lt"/>
              </a:rPr>
              <a:t>License CC-BY-SA 4.0 (International).</a:t>
            </a:r>
            <a:endParaRPr lang="en-US" sz="1000" dirty="0">
              <a:solidFill>
                <a:srgbClr val="59595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77573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532000" cy="955675"/>
          </a:xfrm>
        </p:spPr>
        <p:txBody>
          <a:bodyPr/>
          <a:lstStyle/>
          <a:p>
            <a:pPr algn="ctr" eaLnBrk="1" hangingPunct="1"/>
            <a:r>
              <a:rPr lang="en-US" dirty="0" smtClean="0">
                <a:latin typeface="+mj-lt"/>
              </a:rPr>
              <a:t>Resource Protection – Step 2</a:t>
            </a:r>
            <a:r>
              <a:rPr lang="en-US" b="1" dirty="0" smtClean="0">
                <a:latin typeface="+mj-lt"/>
              </a:rPr>
              <a:t> </a:t>
            </a:r>
            <a:endParaRPr lang="en-US" dirty="0">
              <a:latin typeface="+mj-lt"/>
              <a:cs typeface="Arial" charset="0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95400"/>
            <a:ext cx="8458200" cy="609600"/>
          </a:xfrm>
        </p:spPr>
        <p:txBody>
          <a:bodyPr/>
          <a:lstStyle/>
          <a:p>
            <a:pPr algn="ctr" eaLnBrk="1" hangingPunct="1">
              <a:buFont typeface="Wingdings" charset="0"/>
              <a:buNone/>
            </a:pPr>
            <a:endParaRPr lang="en-US" dirty="0" smtClean="0">
              <a:solidFill>
                <a:srgbClr val="595959"/>
              </a:solidFill>
              <a:latin typeface="+mn-lt"/>
              <a:cs typeface="Arial" charset="0"/>
            </a:endParaRPr>
          </a:p>
          <a:p>
            <a:pPr algn="ctr" eaLnBrk="1" hangingPunct="1">
              <a:buFont typeface="Wingdings" charset="0"/>
              <a:buNone/>
            </a:pPr>
            <a:endParaRPr lang="en-US" dirty="0" smtClean="0">
              <a:solidFill>
                <a:srgbClr val="595959"/>
              </a:solidFill>
              <a:latin typeface="+mn-lt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371600"/>
            <a:ext cx="8300367" cy="4503874"/>
          </a:xfrm>
          <a:prstGeom prst="rect">
            <a:avLst/>
          </a:prstGeom>
        </p:spPr>
      </p:pic>
      <p:sp>
        <p:nvSpPr>
          <p:cNvPr id="6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89288" y="6513513"/>
            <a:ext cx="2895600" cy="2286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sz="1000" dirty="0" smtClean="0">
                <a:solidFill>
                  <a:srgbClr val="595959"/>
                </a:solidFill>
                <a:latin typeface="+mn-lt"/>
              </a:rPr>
              <a:t>License CC-BY-SA 4.0 (International).</a:t>
            </a:r>
            <a:endParaRPr lang="en-US" sz="1000" dirty="0">
              <a:solidFill>
                <a:srgbClr val="59595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49907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532000" cy="955675"/>
          </a:xfrm>
        </p:spPr>
        <p:txBody>
          <a:bodyPr/>
          <a:lstStyle/>
          <a:p>
            <a:pPr algn="ctr" eaLnBrk="1" hangingPunct="1"/>
            <a:r>
              <a:rPr lang="en-US" dirty="0" smtClean="0">
                <a:latin typeface="+mj-lt"/>
              </a:rPr>
              <a:t>Resource Protection – Step 3</a:t>
            </a:r>
            <a:r>
              <a:rPr lang="en-US" b="1" dirty="0" smtClean="0">
                <a:latin typeface="+mj-lt"/>
              </a:rPr>
              <a:t> </a:t>
            </a:r>
            <a:endParaRPr lang="en-US" dirty="0">
              <a:latin typeface="+mj-lt"/>
              <a:cs typeface="Arial" charset="0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95400"/>
            <a:ext cx="8458200" cy="609600"/>
          </a:xfrm>
        </p:spPr>
        <p:txBody>
          <a:bodyPr/>
          <a:lstStyle/>
          <a:p>
            <a:pPr algn="ctr" eaLnBrk="1" hangingPunct="1">
              <a:buFont typeface="Wingdings" charset="0"/>
              <a:buNone/>
            </a:pPr>
            <a:endParaRPr lang="en-US" dirty="0" smtClean="0">
              <a:solidFill>
                <a:srgbClr val="595959"/>
              </a:solidFill>
              <a:latin typeface="+mn-lt"/>
              <a:cs typeface="Arial" charset="0"/>
            </a:endParaRPr>
          </a:p>
          <a:p>
            <a:pPr algn="ctr" eaLnBrk="1" hangingPunct="1">
              <a:buFont typeface="Wingdings" charset="0"/>
              <a:buNone/>
            </a:pPr>
            <a:endParaRPr lang="en-US" dirty="0" smtClean="0">
              <a:solidFill>
                <a:srgbClr val="595959"/>
              </a:solidFill>
              <a:latin typeface="+mn-lt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706047"/>
            <a:ext cx="8300367" cy="3834979"/>
          </a:xfrm>
          <a:prstGeom prst="rect">
            <a:avLst/>
          </a:prstGeom>
        </p:spPr>
      </p:pic>
      <p:sp>
        <p:nvSpPr>
          <p:cNvPr id="6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89288" y="6513513"/>
            <a:ext cx="2895600" cy="2286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sz="1000" dirty="0" smtClean="0">
                <a:solidFill>
                  <a:srgbClr val="595959"/>
                </a:solidFill>
                <a:latin typeface="+mn-lt"/>
              </a:rPr>
              <a:t>License CC-BY-SA 4.0 (International).</a:t>
            </a:r>
            <a:endParaRPr lang="en-US" sz="1000" dirty="0">
              <a:solidFill>
                <a:srgbClr val="59595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02392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532000" cy="955675"/>
          </a:xfrm>
        </p:spPr>
        <p:txBody>
          <a:bodyPr/>
          <a:lstStyle/>
          <a:p>
            <a:pPr algn="ctr" eaLnBrk="1" hangingPunct="1"/>
            <a:r>
              <a:rPr lang="en-US" dirty="0" smtClean="0">
                <a:latin typeface="+mj-lt"/>
              </a:rPr>
              <a:t>Actual Attribute Based Access Control </a:t>
            </a:r>
            <a:endParaRPr lang="en-US" dirty="0">
              <a:latin typeface="+mj-lt"/>
              <a:cs typeface="Arial" charset="0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95400"/>
            <a:ext cx="8458200" cy="609600"/>
          </a:xfrm>
        </p:spPr>
        <p:txBody>
          <a:bodyPr/>
          <a:lstStyle/>
          <a:p>
            <a:pPr algn="ctr" eaLnBrk="1" hangingPunct="1">
              <a:buFont typeface="Wingdings" charset="0"/>
              <a:buNone/>
            </a:pPr>
            <a:endParaRPr lang="en-US" dirty="0" smtClean="0">
              <a:solidFill>
                <a:srgbClr val="595959"/>
              </a:solidFill>
              <a:latin typeface="+mn-lt"/>
              <a:cs typeface="Arial" charset="0"/>
            </a:endParaRPr>
          </a:p>
          <a:p>
            <a:pPr algn="ctr" eaLnBrk="1" hangingPunct="1">
              <a:buFont typeface="Wingdings" charset="0"/>
              <a:buNone/>
            </a:pPr>
            <a:endParaRPr lang="en-US" dirty="0" smtClean="0">
              <a:solidFill>
                <a:srgbClr val="595959"/>
              </a:solidFill>
              <a:latin typeface="+mn-lt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600200"/>
            <a:ext cx="8287057" cy="4169426"/>
          </a:xfrm>
          <a:prstGeom prst="rect">
            <a:avLst/>
          </a:prstGeom>
        </p:spPr>
      </p:pic>
      <p:sp>
        <p:nvSpPr>
          <p:cNvPr id="6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89288" y="6513513"/>
            <a:ext cx="2895600" cy="2286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sz="1000" dirty="0" smtClean="0">
                <a:solidFill>
                  <a:srgbClr val="595959"/>
                </a:solidFill>
                <a:latin typeface="+mn-lt"/>
              </a:rPr>
              <a:t>License CC-BY-SA 4.0 (International).</a:t>
            </a:r>
            <a:endParaRPr lang="en-US" sz="1000" dirty="0">
              <a:solidFill>
                <a:srgbClr val="59595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27238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684400" cy="955675"/>
          </a:xfrm>
        </p:spPr>
        <p:txBody>
          <a:bodyPr/>
          <a:lstStyle/>
          <a:p>
            <a:pPr algn="ctr" eaLnBrk="1" hangingPunct="1"/>
            <a:r>
              <a:rPr lang="en-US" sz="3600" dirty="0" smtClean="0">
                <a:latin typeface="+mj-lt"/>
              </a:rPr>
              <a:t>Protected Resource Access Challenge – Step 1</a:t>
            </a:r>
            <a:r>
              <a:rPr lang="en-US" sz="3600" b="1" dirty="0" smtClean="0">
                <a:latin typeface="+mj-lt"/>
              </a:rPr>
              <a:t> </a:t>
            </a:r>
            <a:endParaRPr lang="en-US" sz="3600" dirty="0">
              <a:latin typeface="+mj-lt"/>
              <a:cs typeface="Arial" charset="0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95400"/>
            <a:ext cx="8458200" cy="609600"/>
          </a:xfrm>
        </p:spPr>
        <p:txBody>
          <a:bodyPr/>
          <a:lstStyle/>
          <a:p>
            <a:pPr algn="ctr" eaLnBrk="1" hangingPunct="1">
              <a:buFont typeface="Wingdings" charset="0"/>
              <a:buNone/>
            </a:pPr>
            <a:endParaRPr lang="en-US" dirty="0" smtClean="0">
              <a:solidFill>
                <a:srgbClr val="595959"/>
              </a:solidFill>
              <a:latin typeface="+mn-lt"/>
              <a:cs typeface="Arial" charset="0"/>
            </a:endParaRPr>
          </a:p>
          <a:p>
            <a:pPr algn="ctr" eaLnBrk="1" hangingPunct="1">
              <a:buFont typeface="Wingdings" charset="0"/>
              <a:buNone/>
            </a:pPr>
            <a:endParaRPr lang="en-US" dirty="0" smtClean="0">
              <a:solidFill>
                <a:srgbClr val="595959"/>
              </a:solidFill>
              <a:latin typeface="+mn-lt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051349"/>
            <a:ext cx="8300367" cy="3144374"/>
          </a:xfrm>
          <a:prstGeom prst="rect">
            <a:avLst/>
          </a:prstGeom>
        </p:spPr>
      </p:pic>
      <p:sp>
        <p:nvSpPr>
          <p:cNvPr id="6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89288" y="6513513"/>
            <a:ext cx="2895600" cy="2286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sz="1000" dirty="0" smtClean="0">
                <a:solidFill>
                  <a:srgbClr val="595959"/>
                </a:solidFill>
                <a:latin typeface="+mn-lt"/>
              </a:rPr>
              <a:t>License CC-BY-SA 4.0 (International).</a:t>
            </a:r>
            <a:endParaRPr lang="en-US" sz="1000" dirty="0">
              <a:solidFill>
                <a:srgbClr val="59595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1151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684400" cy="955675"/>
          </a:xfrm>
        </p:spPr>
        <p:txBody>
          <a:bodyPr/>
          <a:lstStyle/>
          <a:p>
            <a:pPr algn="ctr" eaLnBrk="1" hangingPunct="1"/>
            <a:r>
              <a:rPr lang="en-US" sz="3600" dirty="0" smtClean="0">
                <a:latin typeface="+mj-lt"/>
              </a:rPr>
              <a:t>Protected Resource Access Challenge – Step 2</a:t>
            </a:r>
            <a:r>
              <a:rPr lang="en-US" sz="3600" b="1" dirty="0" smtClean="0">
                <a:latin typeface="+mj-lt"/>
              </a:rPr>
              <a:t> </a:t>
            </a:r>
            <a:endParaRPr lang="en-US" sz="3600" dirty="0">
              <a:latin typeface="+mj-lt"/>
              <a:cs typeface="Arial" charset="0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95400"/>
            <a:ext cx="8458200" cy="609600"/>
          </a:xfrm>
        </p:spPr>
        <p:txBody>
          <a:bodyPr/>
          <a:lstStyle/>
          <a:p>
            <a:pPr algn="ctr" eaLnBrk="1" hangingPunct="1">
              <a:buFont typeface="Wingdings" charset="0"/>
              <a:buNone/>
            </a:pPr>
            <a:endParaRPr lang="en-US" dirty="0" smtClean="0">
              <a:solidFill>
                <a:srgbClr val="595959"/>
              </a:solidFill>
              <a:latin typeface="+mn-lt"/>
              <a:cs typeface="Arial" charset="0"/>
            </a:endParaRPr>
          </a:p>
          <a:p>
            <a:pPr algn="ctr" eaLnBrk="1" hangingPunct="1">
              <a:buFont typeface="Wingdings" charset="0"/>
              <a:buNone/>
            </a:pPr>
            <a:endParaRPr lang="en-US" dirty="0" smtClean="0">
              <a:solidFill>
                <a:srgbClr val="595959"/>
              </a:solidFill>
              <a:latin typeface="+mn-lt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676400"/>
            <a:ext cx="8713536" cy="3824123"/>
          </a:xfrm>
          <a:prstGeom prst="rect">
            <a:avLst/>
          </a:prstGeom>
        </p:spPr>
      </p:pic>
      <p:sp>
        <p:nvSpPr>
          <p:cNvPr id="6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89288" y="6513513"/>
            <a:ext cx="2895600" cy="2286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sz="1000" dirty="0" smtClean="0">
                <a:solidFill>
                  <a:srgbClr val="595959"/>
                </a:solidFill>
                <a:latin typeface="+mn-lt"/>
              </a:rPr>
              <a:t>License CC-BY-SA 4.0 (International).</a:t>
            </a:r>
            <a:endParaRPr lang="en-US" sz="1000" dirty="0">
              <a:solidFill>
                <a:srgbClr val="59595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7434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684400" cy="955675"/>
          </a:xfrm>
        </p:spPr>
        <p:txBody>
          <a:bodyPr/>
          <a:lstStyle/>
          <a:p>
            <a:pPr algn="ctr" eaLnBrk="1" hangingPunct="1"/>
            <a:r>
              <a:rPr lang="en-US" sz="3600" dirty="0" smtClean="0">
                <a:latin typeface="+mj-lt"/>
              </a:rPr>
              <a:t>Protected Resource Access Challenge – Step 3</a:t>
            </a:r>
            <a:r>
              <a:rPr lang="en-US" sz="3600" b="1" dirty="0" smtClean="0">
                <a:latin typeface="+mj-lt"/>
              </a:rPr>
              <a:t> </a:t>
            </a:r>
            <a:endParaRPr lang="en-US" sz="3600" dirty="0">
              <a:latin typeface="+mj-lt"/>
              <a:cs typeface="Arial" charset="0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95400"/>
            <a:ext cx="8458200" cy="609600"/>
          </a:xfrm>
        </p:spPr>
        <p:txBody>
          <a:bodyPr/>
          <a:lstStyle/>
          <a:p>
            <a:pPr algn="ctr" eaLnBrk="1" hangingPunct="1">
              <a:buFont typeface="Wingdings" charset="0"/>
              <a:buNone/>
            </a:pPr>
            <a:endParaRPr lang="en-US" dirty="0" smtClean="0">
              <a:solidFill>
                <a:srgbClr val="595959"/>
              </a:solidFill>
              <a:latin typeface="+mn-lt"/>
              <a:cs typeface="Arial" charset="0"/>
            </a:endParaRPr>
          </a:p>
          <a:p>
            <a:pPr algn="ctr" eaLnBrk="1" hangingPunct="1">
              <a:buFont typeface="Wingdings" charset="0"/>
              <a:buNone/>
            </a:pPr>
            <a:endParaRPr lang="en-US" dirty="0" smtClean="0">
              <a:solidFill>
                <a:srgbClr val="595959"/>
              </a:solidFill>
              <a:latin typeface="+mn-lt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371600"/>
            <a:ext cx="6096000" cy="4966078"/>
          </a:xfrm>
          <a:prstGeom prst="rect">
            <a:avLst/>
          </a:prstGeom>
        </p:spPr>
      </p:pic>
      <p:sp>
        <p:nvSpPr>
          <p:cNvPr id="6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89288" y="6513513"/>
            <a:ext cx="2895600" cy="2286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sz="1000" dirty="0" smtClean="0">
                <a:solidFill>
                  <a:srgbClr val="595959"/>
                </a:solidFill>
                <a:latin typeface="+mn-lt"/>
              </a:rPr>
              <a:t>License CC-BY-SA 4.0 (International).</a:t>
            </a:r>
            <a:endParaRPr lang="en-US" sz="1000" dirty="0">
              <a:solidFill>
                <a:srgbClr val="59595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7434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684400" cy="955675"/>
          </a:xfrm>
        </p:spPr>
        <p:txBody>
          <a:bodyPr/>
          <a:lstStyle/>
          <a:p>
            <a:pPr algn="ctr" eaLnBrk="1" hangingPunct="1"/>
            <a:r>
              <a:rPr lang="en-US" sz="3600" dirty="0" smtClean="0">
                <a:latin typeface="+mj-lt"/>
              </a:rPr>
              <a:t>Protected Resource Access Challenge – Step 3</a:t>
            </a:r>
            <a:r>
              <a:rPr lang="en-US" sz="3600" b="1" dirty="0" smtClean="0">
                <a:latin typeface="+mj-lt"/>
              </a:rPr>
              <a:t> </a:t>
            </a:r>
            <a:endParaRPr lang="en-US" sz="3600" dirty="0">
              <a:latin typeface="+mj-lt"/>
              <a:cs typeface="Arial" charset="0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95400"/>
            <a:ext cx="8458200" cy="609600"/>
          </a:xfrm>
        </p:spPr>
        <p:txBody>
          <a:bodyPr/>
          <a:lstStyle/>
          <a:p>
            <a:pPr algn="ctr" eaLnBrk="1" hangingPunct="1">
              <a:buFont typeface="Wingdings" charset="0"/>
              <a:buNone/>
            </a:pPr>
            <a:endParaRPr lang="en-US" dirty="0" smtClean="0">
              <a:solidFill>
                <a:srgbClr val="595959"/>
              </a:solidFill>
              <a:latin typeface="+mn-lt"/>
              <a:cs typeface="Arial" charset="0"/>
            </a:endParaRPr>
          </a:p>
          <a:p>
            <a:pPr algn="ctr" eaLnBrk="1" hangingPunct="1">
              <a:buFont typeface="Wingdings" charset="0"/>
              <a:buNone/>
            </a:pPr>
            <a:endParaRPr lang="en-US" dirty="0" smtClean="0">
              <a:solidFill>
                <a:srgbClr val="595959"/>
              </a:solidFill>
              <a:latin typeface="+mn-lt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916585"/>
            <a:ext cx="8610600" cy="1177230"/>
          </a:xfrm>
          <a:prstGeom prst="rect">
            <a:avLst/>
          </a:prstGeom>
        </p:spPr>
      </p:pic>
      <p:sp>
        <p:nvSpPr>
          <p:cNvPr id="6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89288" y="6513513"/>
            <a:ext cx="2895600" cy="2286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sz="1000" dirty="0" smtClean="0">
                <a:solidFill>
                  <a:srgbClr val="595959"/>
                </a:solidFill>
                <a:latin typeface="+mn-lt"/>
              </a:rPr>
              <a:t>License CC-BY-SA 4.0 (International).</a:t>
            </a:r>
            <a:endParaRPr lang="en-US" sz="1000" dirty="0">
              <a:solidFill>
                <a:srgbClr val="59595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41595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905000"/>
            <a:ext cx="8534400" cy="1641475"/>
          </a:xfrm>
        </p:spPr>
        <p:txBody>
          <a:bodyPr/>
          <a:lstStyle/>
          <a:p>
            <a:pPr algn="ctr" eaLnBrk="1" hangingPunct="1"/>
            <a:r>
              <a:rPr lang="en-US" dirty="0" smtClean="0">
                <a:cs typeface="Arial" charset="0"/>
              </a:rPr>
              <a:t>Controlling Access </a:t>
            </a:r>
            <a:br>
              <a:rPr lang="en-US" dirty="0" smtClean="0">
                <a:cs typeface="Arial" charset="0"/>
              </a:rPr>
            </a:br>
            <a:r>
              <a:rPr lang="en-US" dirty="0" smtClean="0">
                <a:cs typeface="Arial" charset="0"/>
              </a:rPr>
              <a:t>to a SPARQL</a:t>
            </a:r>
            <a:r>
              <a:rPr lang="en-US" dirty="0">
                <a:cs typeface="Arial" charset="0"/>
              </a:rPr>
              <a:t> </a:t>
            </a:r>
            <a:r>
              <a:rPr lang="en-US" dirty="0" smtClean="0">
                <a:cs typeface="Arial" charset="0"/>
              </a:rPr>
              <a:t>Endpoint</a:t>
            </a:r>
            <a:br>
              <a:rPr lang="en-US" dirty="0" smtClean="0">
                <a:cs typeface="Arial" charset="0"/>
              </a:rPr>
            </a:br>
            <a:r>
              <a:rPr lang="en-US" dirty="0" smtClean="0">
                <a:cs typeface="Arial" charset="0"/>
              </a:rPr>
              <a:t>Example</a:t>
            </a:r>
            <a:endParaRPr lang="en-US" dirty="0">
              <a:cs typeface="Arial" charset="0"/>
            </a:endParaRPr>
          </a:p>
        </p:txBody>
      </p:sp>
      <p:sp>
        <p:nvSpPr>
          <p:cNvPr id="10244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89288" y="6513513"/>
            <a:ext cx="2895600" cy="2286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sz="1000" dirty="0" smtClean="0">
                <a:solidFill>
                  <a:srgbClr val="595959"/>
                </a:solidFill>
                <a:latin typeface="+mn-lt"/>
              </a:rPr>
              <a:t>License CC-BY-SA 4.0 (International).</a:t>
            </a:r>
            <a:endParaRPr lang="en-US" sz="1000" dirty="0">
              <a:solidFill>
                <a:srgbClr val="59595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41390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457200"/>
            <a:ext cx="8532000" cy="914400"/>
          </a:xfrm>
        </p:spPr>
        <p:txBody>
          <a:bodyPr/>
          <a:lstStyle/>
          <a:p>
            <a:pPr algn="ctr" eaLnBrk="1" hangingPunct="1"/>
            <a:r>
              <a:rPr lang="en-US" dirty="0" smtClean="0">
                <a:latin typeface="+mj-lt"/>
              </a:rPr>
              <a:t>RDF based ACL scoped to a Named Graph -- Template</a:t>
            </a:r>
            <a:endParaRPr lang="en-US" dirty="0">
              <a:latin typeface="+mj-lt"/>
              <a:cs typeface="Arial" charset="0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524000"/>
            <a:ext cx="9220200" cy="5105400"/>
          </a:xfrm>
        </p:spPr>
        <p:txBody>
          <a:bodyPr anchor="ctr"/>
          <a:lstStyle/>
          <a:p>
            <a:pPr eaLnBrk="1" hangingPunct="1">
              <a:lnSpc>
                <a:spcPct val="120000"/>
              </a:lnSpc>
            </a:pPr>
            <a:r>
              <a:rPr lang="en-US" sz="1200" dirty="0">
                <a:solidFill>
                  <a:srgbClr val="595959"/>
                </a:solidFill>
                <a:latin typeface="Courier"/>
                <a:cs typeface="Courier"/>
              </a:rPr>
              <a:t>## Protected (Private) Resource Authorization denoted </a:t>
            </a:r>
            <a:r>
              <a:rPr lang="en-US" sz="1200" dirty="0" smtClean="0">
                <a:solidFill>
                  <a:srgbClr val="595959"/>
                </a:solidFill>
                <a:latin typeface="Courier"/>
                <a:cs typeface="Courier"/>
              </a:rPr>
              <a:t>by &lt;</a:t>
            </a:r>
            <a:r>
              <a:rPr lang="en-US" sz="1200" dirty="0">
                <a:solidFill>
                  <a:srgbClr val="595959"/>
                </a:solidFill>
                <a:latin typeface="Courier"/>
                <a:cs typeface="Courier"/>
              </a:rPr>
              <a:t>{ACL-IRI}&gt; ;</a:t>
            </a:r>
          </a:p>
          <a:p>
            <a:pPr eaLnBrk="1" hangingPunct="1">
              <a:lnSpc>
                <a:spcPct val="120000"/>
              </a:lnSpc>
            </a:pPr>
            <a:r>
              <a:rPr lang="en-US" sz="1200" dirty="0">
                <a:solidFill>
                  <a:srgbClr val="595959"/>
                </a:solidFill>
                <a:latin typeface="Courier"/>
                <a:cs typeface="Courier"/>
              </a:rPr>
              <a:t>## created by the Identity Principal denoted by </a:t>
            </a:r>
            <a:r>
              <a:rPr lang="en-US" sz="1200" dirty="0" smtClean="0">
                <a:solidFill>
                  <a:srgbClr val="595959"/>
                </a:solidFill>
                <a:latin typeface="Courier"/>
                <a:cs typeface="Courier"/>
              </a:rPr>
              <a:t>&lt;</a:t>
            </a:r>
            <a:r>
              <a:rPr lang="en-US" sz="1200" dirty="0">
                <a:solidFill>
                  <a:srgbClr val="595959"/>
                </a:solidFill>
                <a:latin typeface="Courier"/>
                <a:cs typeface="Courier"/>
              </a:rPr>
              <a:t>{Rule-Creator-WEBID}&gt; ;</a:t>
            </a:r>
          </a:p>
          <a:p>
            <a:pPr eaLnBrk="1" hangingPunct="1">
              <a:lnSpc>
                <a:spcPct val="120000"/>
              </a:lnSpc>
            </a:pPr>
            <a:r>
              <a:rPr lang="en-US" sz="1200" dirty="0">
                <a:solidFill>
                  <a:srgbClr val="595959"/>
                </a:solidFill>
                <a:latin typeface="Courier"/>
                <a:cs typeface="Courier"/>
              </a:rPr>
              <a:t>## granting Read/Write privileges to the Named Graph denoted </a:t>
            </a:r>
            <a:r>
              <a:rPr lang="en-US" sz="1200" dirty="0" smtClean="0">
                <a:solidFill>
                  <a:srgbClr val="595959"/>
                </a:solidFill>
                <a:latin typeface="Courier"/>
                <a:cs typeface="Courier"/>
              </a:rPr>
              <a:t>by &lt;</a:t>
            </a:r>
            <a:r>
              <a:rPr lang="en-US" sz="1200" dirty="0">
                <a:solidFill>
                  <a:srgbClr val="595959"/>
                </a:solidFill>
                <a:latin typeface="Courier"/>
                <a:cs typeface="Courier"/>
              </a:rPr>
              <a:t>{Target-Named-GRAPH-IRI}&gt; ;</a:t>
            </a:r>
          </a:p>
          <a:p>
            <a:pPr eaLnBrk="1" hangingPunct="1">
              <a:lnSpc>
                <a:spcPct val="120000"/>
              </a:lnSpc>
            </a:pPr>
            <a:r>
              <a:rPr lang="en-US" sz="1200" dirty="0">
                <a:solidFill>
                  <a:srgbClr val="595959"/>
                </a:solidFill>
                <a:latin typeface="Courier"/>
                <a:cs typeface="Courier"/>
              </a:rPr>
              <a:t>## to identity principals denoted by the following </a:t>
            </a:r>
            <a:r>
              <a:rPr lang="en-US" sz="1200" dirty="0" smtClean="0">
                <a:solidFill>
                  <a:srgbClr val="595959"/>
                </a:solidFill>
                <a:latin typeface="Courier"/>
                <a:cs typeface="Courier"/>
              </a:rPr>
              <a:t>&lt;</a:t>
            </a:r>
            <a:r>
              <a:rPr lang="en-US" sz="1200" dirty="0">
                <a:solidFill>
                  <a:srgbClr val="595959"/>
                </a:solidFill>
                <a:latin typeface="Courier"/>
                <a:cs typeface="Courier"/>
              </a:rPr>
              <a:t>{GROUP-or-AGENT-IRI-1}&gt;, </a:t>
            </a:r>
          </a:p>
          <a:p>
            <a:pPr eaLnBrk="1" hangingPunct="1">
              <a:lnSpc>
                <a:spcPct val="120000"/>
              </a:lnSpc>
            </a:pPr>
            <a:r>
              <a:rPr lang="en-US" sz="1200" dirty="0" smtClean="0">
                <a:solidFill>
                  <a:srgbClr val="595959"/>
                </a:solidFill>
                <a:latin typeface="Courier"/>
                <a:cs typeface="Courier"/>
              </a:rPr>
              <a:t>## &lt;</a:t>
            </a:r>
            <a:r>
              <a:rPr lang="en-US" sz="1200" dirty="0">
                <a:solidFill>
                  <a:srgbClr val="595959"/>
                </a:solidFill>
                <a:latin typeface="Courier"/>
                <a:cs typeface="Courier"/>
              </a:rPr>
              <a:t>{GROUP-or-AGENT-IRI-N}</a:t>
            </a:r>
            <a:r>
              <a:rPr lang="en-US" sz="1200" dirty="0" smtClean="0">
                <a:solidFill>
                  <a:srgbClr val="595959"/>
                </a:solidFill>
                <a:latin typeface="Courier"/>
                <a:cs typeface="Courier"/>
              </a:rPr>
              <a:t>&gt;</a:t>
            </a:r>
          </a:p>
          <a:p>
            <a:pPr eaLnBrk="1" hangingPunct="1">
              <a:lnSpc>
                <a:spcPct val="120000"/>
              </a:lnSpc>
            </a:pPr>
            <a:endParaRPr lang="en-US" sz="1200" dirty="0">
              <a:solidFill>
                <a:srgbClr val="595959"/>
              </a:solidFill>
              <a:latin typeface="Courier"/>
              <a:cs typeface="Courier"/>
            </a:endParaRPr>
          </a:p>
          <a:p>
            <a:pPr eaLnBrk="1" hangingPunct="1">
              <a:lnSpc>
                <a:spcPct val="120000"/>
              </a:lnSpc>
            </a:pPr>
            <a:r>
              <a:rPr lang="en-US" sz="1200" dirty="0" smtClean="0">
                <a:solidFill>
                  <a:srgbClr val="595959"/>
                </a:solidFill>
                <a:latin typeface="Courier"/>
                <a:cs typeface="Courier"/>
              </a:rPr>
              <a:t>PREFIX </a:t>
            </a:r>
            <a:r>
              <a:rPr lang="en-US" sz="1200" dirty="0" err="1" smtClean="0">
                <a:solidFill>
                  <a:srgbClr val="595959"/>
                </a:solidFill>
                <a:latin typeface="Courier"/>
                <a:cs typeface="Courier"/>
              </a:rPr>
              <a:t>oplacl</a:t>
            </a:r>
            <a:r>
              <a:rPr lang="en-US" sz="1200" dirty="0" smtClean="0">
                <a:solidFill>
                  <a:srgbClr val="595959"/>
                </a:solidFill>
                <a:latin typeface="Courier"/>
                <a:cs typeface="Courier"/>
              </a:rPr>
              <a:t>: &lt;</a:t>
            </a:r>
            <a:r>
              <a:rPr lang="en-US" sz="1200" dirty="0" smtClean="0">
                <a:solidFill>
                  <a:srgbClr val="595959"/>
                </a:solidFill>
                <a:latin typeface="Courier"/>
                <a:cs typeface="Courier"/>
                <a:hlinkClick r:id="rId3"/>
              </a:rPr>
              <a:t>http://www.openlinksw.com/ontology/acl#</a:t>
            </a:r>
            <a:r>
              <a:rPr lang="en-US" sz="1200" dirty="0" smtClean="0">
                <a:solidFill>
                  <a:srgbClr val="595959"/>
                </a:solidFill>
                <a:latin typeface="Courier"/>
                <a:cs typeface="Courier"/>
              </a:rPr>
              <a:t>&gt; </a:t>
            </a:r>
          </a:p>
          <a:p>
            <a:pPr eaLnBrk="1" hangingPunct="1">
              <a:lnSpc>
                <a:spcPct val="120000"/>
              </a:lnSpc>
            </a:pPr>
            <a:r>
              <a:rPr lang="en-US" sz="1200" dirty="0" smtClean="0">
                <a:solidFill>
                  <a:srgbClr val="595959"/>
                </a:solidFill>
                <a:latin typeface="Courier"/>
                <a:cs typeface="Courier"/>
              </a:rPr>
              <a:t>PREFIX </a:t>
            </a:r>
            <a:r>
              <a:rPr lang="en-US" sz="1200" dirty="0" err="1">
                <a:solidFill>
                  <a:srgbClr val="595959"/>
                </a:solidFill>
                <a:latin typeface="Courier"/>
                <a:cs typeface="Courier"/>
              </a:rPr>
              <a:t>acl</a:t>
            </a:r>
            <a:r>
              <a:rPr lang="en-US" sz="1200" dirty="0">
                <a:solidFill>
                  <a:srgbClr val="595959"/>
                </a:solidFill>
                <a:latin typeface="Courier"/>
                <a:cs typeface="Courier"/>
              </a:rPr>
              <a:t>: &lt;</a:t>
            </a:r>
            <a:r>
              <a:rPr lang="en-US" sz="1200" dirty="0">
                <a:solidFill>
                  <a:srgbClr val="595959"/>
                </a:solidFill>
                <a:latin typeface="Courier"/>
                <a:cs typeface="Courier"/>
                <a:hlinkClick r:id="rId4"/>
              </a:rPr>
              <a:t>http://www.w3.org/ns/auth/acl#</a:t>
            </a:r>
            <a:r>
              <a:rPr lang="en-US" sz="1200" dirty="0">
                <a:solidFill>
                  <a:srgbClr val="595959"/>
                </a:solidFill>
                <a:latin typeface="Courier"/>
                <a:cs typeface="Courier"/>
              </a:rPr>
              <a:t>&gt;</a:t>
            </a:r>
          </a:p>
          <a:p>
            <a:pPr eaLnBrk="1" hangingPunct="1">
              <a:lnSpc>
                <a:spcPct val="120000"/>
              </a:lnSpc>
            </a:pPr>
            <a:r>
              <a:rPr lang="en-US" sz="1200" dirty="0">
                <a:solidFill>
                  <a:srgbClr val="595959"/>
                </a:solidFill>
                <a:latin typeface="Courier"/>
                <a:cs typeface="Courier"/>
              </a:rPr>
              <a:t>PREFIX </a:t>
            </a:r>
            <a:r>
              <a:rPr lang="en-US" sz="1200" dirty="0" err="1">
                <a:solidFill>
                  <a:srgbClr val="595959"/>
                </a:solidFill>
                <a:latin typeface="Courier"/>
                <a:cs typeface="Courier"/>
              </a:rPr>
              <a:t>foaf</a:t>
            </a:r>
            <a:r>
              <a:rPr lang="en-US" sz="1200" dirty="0">
                <a:solidFill>
                  <a:srgbClr val="595959"/>
                </a:solidFill>
                <a:latin typeface="Courier"/>
                <a:cs typeface="Courier"/>
              </a:rPr>
              <a:t>: </a:t>
            </a:r>
            <a:r>
              <a:rPr lang="en-US" sz="1200" dirty="0" smtClean="0">
                <a:solidFill>
                  <a:srgbClr val="595959"/>
                </a:solidFill>
                <a:latin typeface="Courier"/>
                <a:cs typeface="Courier"/>
              </a:rPr>
              <a:t>&lt;</a:t>
            </a:r>
            <a:r>
              <a:rPr lang="en-US" sz="1200" dirty="0" smtClean="0">
                <a:solidFill>
                  <a:srgbClr val="595959"/>
                </a:solidFill>
                <a:latin typeface="Courier"/>
                <a:cs typeface="Courier"/>
                <a:hlinkClick r:id="rId5"/>
              </a:rPr>
              <a:t>http</a:t>
            </a:r>
            <a:r>
              <a:rPr lang="en-US" sz="1200" dirty="0">
                <a:solidFill>
                  <a:srgbClr val="595959"/>
                </a:solidFill>
                <a:latin typeface="Courier"/>
                <a:cs typeface="Courier"/>
                <a:hlinkClick r:id="rId5"/>
              </a:rPr>
              <a:t>://xmlns.com/foaf/0.1</a:t>
            </a:r>
            <a:r>
              <a:rPr lang="en-US" sz="1200" dirty="0" smtClean="0">
                <a:solidFill>
                  <a:srgbClr val="595959"/>
                </a:solidFill>
                <a:latin typeface="Courier"/>
                <a:cs typeface="Courier"/>
                <a:hlinkClick r:id="rId5"/>
              </a:rPr>
              <a:t>/</a:t>
            </a:r>
            <a:r>
              <a:rPr lang="en-US" sz="1200" dirty="0" smtClean="0">
                <a:solidFill>
                  <a:srgbClr val="595959"/>
                </a:solidFill>
                <a:latin typeface="Courier"/>
                <a:cs typeface="Courier"/>
              </a:rPr>
              <a:t>&gt;</a:t>
            </a:r>
            <a:endParaRPr lang="en-US" sz="1200" dirty="0">
              <a:solidFill>
                <a:srgbClr val="595959"/>
              </a:solidFill>
              <a:latin typeface="Courier"/>
              <a:cs typeface="Courier"/>
            </a:endParaRPr>
          </a:p>
          <a:p>
            <a:pPr eaLnBrk="1" hangingPunct="1">
              <a:lnSpc>
                <a:spcPct val="120000"/>
              </a:lnSpc>
            </a:pPr>
            <a:endParaRPr lang="en-US" sz="1200" dirty="0" smtClean="0">
              <a:solidFill>
                <a:srgbClr val="595959"/>
              </a:solidFill>
              <a:latin typeface="Courier"/>
              <a:cs typeface="Courier"/>
            </a:endParaRPr>
          </a:p>
          <a:p>
            <a:pPr eaLnBrk="1" hangingPunct="1">
              <a:lnSpc>
                <a:spcPct val="120000"/>
              </a:lnSpc>
            </a:pPr>
            <a:r>
              <a:rPr lang="en-US" sz="1200" dirty="0" smtClean="0">
                <a:solidFill>
                  <a:srgbClr val="595959"/>
                </a:solidFill>
                <a:latin typeface="Courier"/>
                <a:cs typeface="Courier"/>
              </a:rPr>
              <a:t>&lt;{ACL-IRI}&gt; </a:t>
            </a:r>
          </a:p>
          <a:p>
            <a:pPr eaLnBrk="1" hangingPunct="1">
              <a:lnSpc>
                <a:spcPct val="120000"/>
              </a:lnSpc>
            </a:pPr>
            <a:r>
              <a:rPr lang="en-US" sz="1200" dirty="0" smtClean="0">
                <a:solidFill>
                  <a:srgbClr val="595959"/>
                </a:solidFill>
                <a:latin typeface="Courier"/>
                <a:cs typeface="Courier"/>
              </a:rPr>
              <a:t>a </a:t>
            </a:r>
            <a:r>
              <a:rPr lang="en-US" sz="1200" dirty="0" err="1" smtClean="0">
                <a:solidFill>
                  <a:srgbClr val="595959"/>
                </a:solidFill>
                <a:latin typeface="Courier"/>
                <a:cs typeface="Courier"/>
              </a:rPr>
              <a:t>acl:Authorization</a:t>
            </a:r>
            <a:r>
              <a:rPr lang="en-US" sz="1200" dirty="0" smtClean="0">
                <a:solidFill>
                  <a:srgbClr val="595959"/>
                </a:solidFill>
                <a:latin typeface="Courier"/>
                <a:cs typeface="Courier"/>
              </a:rPr>
              <a:t> ;</a:t>
            </a:r>
          </a:p>
          <a:p>
            <a:pPr eaLnBrk="1" hangingPunct="1">
              <a:lnSpc>
                <a:spcPct val="120000"/>
              </a:lnSpc>
            </a:pPr>
            <a:r>
              <a:rPr lang="en-US" sz="1200" dirty="0" err="1" smtClean="0">
                <a:solidFill>
                  <a:srgbClr val="595959"/>
                </a:solidFill>
                <a:latin typeface="Courier"/>
                <a:cs typeface="Courier"/>
              </a:rPr>
              <a:t>foaf:maker</a:t>
            </a:r>
            <a:r>
              <a:rPr lang="en-US" sz="1200" dirty="0" smtClean="0">
                <a:solidFill>
                  <a:srgbClr val="595959"/>
                </a:solidFill>
                <a:latin typeface="Courier"/>
                <a:cs typeface="Courier"/>
              </a:rPr>
              <a:t> &lt;http://</a:t>
            </a:r>
            <a:r>
              <a:rPr lang="en-US" sz="1200" dirty="0" err="1" smtClean="0">
                <a:solidFill>
                  <a:srgbClr val="595959"/>
                </a:solidFill>
                <a:latin typeface="Courier"/>
                <a:cs typeface="Courier"/>
              </a:rPr>
              <a:t>kingsley.idehen.net</a:t>
            </a:r>
            <a:r>
              <a:rPr lang="en-US" sz="1200" dirty="0" smtClean="0">
                <a:solidFill>
                  <a:srgbClr val="595959"/>
                </a:solidFill>
                <a:latin typeface="Courier"/>
                <a:cs typeface="Courier"/>
              </a:rPr>
              <a:t>/</a:t>
            </a:r>
            <a:r>
              <a:rPr lang="en-US" sz="1200" dirty="0" err="1" smtClean="0">
                <a:solidFill>
                  <a:srgbClr val="595959"/>
                </a:solidFill>
                <a:latin typeface="Courier"/>
                <a:cs typeface="Courier"/>
              </a:rPr>
              <a:t>dataspace</a:t>
            </a:r>
            <a:r>
              <a:rPr lang="en-US" sz="1200" dirty="0" smtClean="0">
                <a:solidFill>
                  <a:srgbClr val="595959"/>
                </a:solidFill>
                <a:latin typeface="Courier"/>
                <a:cs typeface="Courier"/>
              </a:rPr>
              <a:t>/person/</a:t>
            </a:r>
            <a:r>
              <a:rPr lang="en-US" sz="1200" dirty="0" err="1" smtClean="0">
                <a:solidFill>
                  <a:srgbClr val="595959"/>
                </a:solidFill>
                <a:latin typeface="Courier"/>
                <a:cs typeface="Courier"/>
              </a:rPr>
              <a:t>kidehen#this</a:t>
            </a:r>
            <a:r>
              <a:rPr lang="en-US" sz="1200" dirty="0" smtClean="0">
                <a:solidFill>
                  <a:srgbClr val="595959"/>
                </a:solidFill>
                <a:latin typeface="Courier"/>
                <a:cs typeface="Courier"/>
              </a:rPr>
              <a:t>&gt; </a:t>
            </a:r>
            <a:r>
              <a:rPr lang="en-US" sz="1200" dirty="0">
                <a:solidFill>
                  <a:srgbClr val="595959"/>
                </a:solidFill>
                <a:latin typeface="Courier"/>
                <a:cs typeface="Courier"/>
              </a:rPr>
              <a:t>; </a:t>
            </a:r>
          </a:p>
          <a:p>
            <a:pPr eaLnBrk="1" hangingPunct="1">
              <a:lnSpc>
                <a:spcPct val="120000"/>
              </a:lnSpc>
            </a:pPr>
            <a:r>
              <a:rPr lang="en-US" sz="1200" dirty="0" err="1" smtClean="0">
                <a:solidFill>
                  <a:srgbClr val="595959"/>
                </a:solidFill>
                <a:latin typeface="Courier"/>
                <a:cs typeface="Courier"/>
              </a:rPr>
              <a:t>oplacl:hasAccessMode</a:t>
            </a:r>
            <a:r>
              <a:rPr lang="en-US" sz="1200" dirty="0" smtClean="0">
                <a:solidFill>
                  <a:srgbClr val="595959"/>
                </a:solidFill>
                <a:latin typeface="Courier"/>
                <a:cs typeface="Courier"/>
              </a:rPr>
              <a:t> </a:t>
            </a:r>
            <a:r>
              <a:rPr lang="en-US" sz="1200" dirty="0" err="1">
                <a:solidFill>
                  <a:srgbClr val="595959"/>
                </a:solidFill>
                <a:latin typeface="Courier"/>
                <a:cs typeface="Courier"/>
              </a:rPr>
              <a:t>oplacl:Write</a:t>
            </a:r>
            <a:r>
              <a:rPr lang="en-US" sz="1200" dirty="0">
                <a:solidFill>
                  <a:srgbClr val="595959"/>
                </a:solidFill>
                <a:latin typeface="Courier"/>
                <a:cs typeface="Courier"/>
              </a:rPr>
              <a:t> ;</a:t>
            </a:r>
          </a:p>
          <a:p>
            <a:pPr eaLnBrk="1" hangingPunct="1">
              <a:lnSpc>
                <a:spcPct val="120000"/>
              </a:lnSpc>
            </a:pPr>
            <a:r>
              <a:rPr lang="en-US" sz="1200" b="1" dirty="0" err="1" smtClean="0">
                <a:solidFill>
                  <a:srgbClr val="595959"/>
                </a:solidFill>
                <a:latin typeface="Courier"/>
                <a:cs typeface="Courier"/>
              </a:rPr>
              <a:t>acl:accessTo</a:t>
            </a:r>
            <a:r>
              <a:rPr lang="en-US" sz="1200" b="1" dirty="0" smtClean="0">
                <a:solidFill>
                  <a:srgbClr val="595959"/>
                </a:solidFill>
                <a:latin typeface="Courier"/>
                <a:cs typeface="Courier"/>
              </a:rPr>
              <a:t> &lt;</a:t>
            </a:r>
            <a:r>
              <a:rPr lang="en-US" sz="1200" b="1" dirty="0" err="1" smtClean="0">
                <a:solidFill>
                  <a:srgbClr val="595959"/>
                </a:solidFill>
                <a:latin typeface="Courier"/>
                <a:cs typeface="Courier"/>
              </a:rPr>
              <a:t>urn:private:rdf:data:source</a:t>
            </a:r>
            <a:r>
              <a:rPr lang="en-US" sz="1200" b="1" dirty="0" smtClean="0">
                <a:solidFill>
                  <a:srgbClr val="595959"/>
                </a:solidFill>
                <a:latin typeface="Courier"/>
                <a:cs typeface="Courier"/>
              </a:rPr>
              <a:t>&gt; </a:t>
            </a:r>
            <a:r>
              <a:rPr lang="en-US" sz="1200" dirty="0">
                <a:solidFill>
                  <a:srgbClr val="595959"/>
                </a:solidFill>
                <a:latin typeface="Courier"/>
                <a:cs typeface="Courier"/>
              </a:rPr>
              <a:t>;</a:t>
            </a:r>
          </a:p>
          <a:p>
            <a:pPr eaLnBrk="1" hangingPunct="1">
              <a:lnSpc>
                <a:spcPct val="120000"/>
              </a:lnSpc>
            </a:pPr>
            <a:r>
              <a:rPr lang="en-US" sz="1200" b="1" dirty="0" err="1" smtClean="0">
                <a:solidFill>
                  <a:srgbClr val="595959"/>
                </a:solidFill>
                <a:latin typeface="Courier"/>
                <a:cs typeface="Courier"/>
              </a:rPr>
              <a:t>acl:agent</a:t>
            </a:r>
            <a:r>
              <a:rPr lang="en-US" sz="1200" b="1" dirty="0" smtClean="0">
                <a:solidFill>
                  <a:srgbClr val="595959"/>
                </a:solidFill>
                <a:latin typeface="Courier"/>
                <a:cs typeface="Courier"/>
              </a:rPr>
              <a:t> &lt;</a:t>
            </a:r>
            <a:r>
              <a:rPr lang="en-US" sz="1200" b="1" dirty="0" err="1" smtClean="0">
                <a:solidFill>
                  <a:srgbClr val="595959"/>
                </a:solidFill>
                <a:latin typeface="Courier"/>
                <a:cs typeface="Courier"/>
              </a:rPr>
              <a:t>ldap</a:t>
            </a:r>
            <a:r>
              <a:rPr lang="en-US" sz="1200" b="1" dirty="0" smtClean="0">
                <a:solidFill>
                  <a:srgbClr val="595959"/>
                </a:solidFill>
                <a:latin typeface="Courier"/>
                <a:cs typeface="Courier"/>
              </a:rPr>
              <a:t>://</a:t>
            </a:r>
            <a:r>
              <a:rPr lang="en-US" sz="1200" b="1" dirty="0" err="1" smtClean="0">
                <a:solidFill>
                  <a:srgbClr val="595959"/>
                </a:solidFill>
                <a:latin typeface="Courier"/>
                <a:cs typeface="Courier"/>
              </a:rPr>
              <a:t>mail.openlinksw.com</a:t>
            </a:r>
            <a:r>
              <a:rPr lang="en-US" sz="1200" b="1" dirty="0" smtClean="0">
                <a:solidFill>
                  <a:srgbClr val="595959"/>
                </a:solidFill>
                <a:latin typeface="Courier"/>
                <a:cs typeface="Courier"/>
              </a:rPr>
              <a:t>/</a:t>
            </a:r>
            <a:r>
              <a:rPr lang="en-US" sz="1200" b="1" dirty="0" err="1" smtClean="0">
                <a:solidFill>
                  <a:srgbClr val="595959"/>
                </a:solidFill>
                <a:latin typeface="Courier"/>
                <a:cs typeface="Courier"/>
              </a:rPr>
              <a:t>cn</a:t>
            </a:r>
            <a:r>
              <a:rPr lang="en-US" sz="1200" b="1" dirty="0" smtClean="0">
                <a:solidFill>
                  <a:srgbClr val="595959"/>
                </a:solidFill>
                <a:latin typeface="Courier"/>
                <a:cs typeface="Courier"/>
              </a:rPr>
              <a:t>=Kingsley%20Idehen,ou=</a:t>
            </a:r>
            <a:r>
              <a:rPr lang="en-US" sz="1200" b="1" dirty="0" err="1" smtClean="0">
                <a:solidFill>
                  <a:srgbClr val="595959"/>
                </a:solidFill>
                <a:latin typeface="Courier"/>
                <a:cs typeface="Courier"/>
              </a:rPr>
              <a:t>Accounts,o</a:t>
            </a:r>
            <a:r>
              <a:rPr lang="en-US" sz="1200" b="1" dirty="0" smtClean="0">
                <a:solidFill>
                  <a:srgbClr val="595959"/>
                </a:solidFill>
                <a:latin typeface="Courier"/>
                <a:cs typeface="Courier"/>
              </a:rPr>
              <a:t>=OpenLink%20Software,c=US&gt;, &lt;http://</a:t>
            </a:r>
            <a:r>
              <a:rPr lang="en-US" sz="1200" b="1" dirty="0" err="1" smtClean="0">
                <a:solidFill>
                  <a:srgbClr val="595959"/>
                </a:solidFill>
                <a:latin typeface="Courier"/>
                <a:cs typeface="Courier"/>
              </a:rPr>
              <a:t>id.myopenlink.net</a:t>
            </a:r>
            <a:r>
              <a:rPr lang="en-US" sz="1200" b="1" dirty="0" smtClean="0">
                <a:solidFill>
                  <a:srgbClr val="595959"/>
                </a:solidFill>
                <a:latin typeface="Courier"/>
                <a:cs typeface="Courier"/>
              </a:rPr>
              <a:t>/</a:t>
            </a:r>
            <a:r>
              <a:rPr lang="en-US" sz="1200" b="1" dirty="0" err="1" smtClean="0">
                <a:solidFill>
                  <a:srgbClr val="595959"/>
                </a:solidFill>
                <a:latin typeface="Courier"/>
                <a:cs typeface="Courier"/>
              </a:rPr>
              <a:t>dataspace</a:t>
            </a:r>
            <a:r>
              <a:rPr lang="en-US" sz="1200" b="1" dirty="0" smtClean="0">
                <a:solidFill>
                  <a:srgbClr val="595959"/>
                </a:solidFill>
                <a:latin typeface="Courier"/>
                <a:cs typeface="Courier"/>
              </a:rPr>
              <a:t>/person/</a:t>
            </a:r>
            <a:r>
              <a:rPr lang="en-US" sz="1200" b="1" dirty="0" err="1" smtClean="0">
                <a:solidFill>
                  <a:srgbClr val="595959"/>
                </a:solidFill>
                <a:latin typeface="Courier"/>
                <a:cs typeface="Courier"/>
              </a:rPr>
              <a:t>KingsleyUyiIdehen#this</a:t>
            </a:r>
            <a:r>
              <a:rPr lang="en-US" sz="1200" b="1" dirty="0" smtClean="0">
                <a:solidFill>
                  <a:srgbClr val="595959"/>
                </a:solidFill>
                <a:latin typeface="Courier"/>
                <a:cs typeface="Courier"/>
              </a:rPr>
              <a:t>&gt;</a:t>
            </a:r>
            <a:r>
              <a:rPr lang="en-US" sz="1200" dirty="0" smtClean="0">
                <a:solidFill>
                  <a:srgbClr val="595959"/>
                </a:solidFill>
                <a:latin typeface="Courier"/>
                <a:cs typeface="Courier"/>
              </a:rPr>
              <a:t> </a:t>
            </a:r>
            <a:r>
              <a:rPr lang="en-US" sz="1200" dirty="0">
                <a:solidFill>
                  <a:srgbClr val="595959"/>
                </a:solidFill>
                <a:latin typeface="Courier"/>
                <a:cs typeface="Courier"/>
              </a:rPr>
              <a:t>;</a:t>
            </a:r>
          </a:p>
          <a:p>
            <a:pPr eaLnBrk="1" hangingPunct="1">
              <a:lnSpc>
                <a:spcPct val="120000"/>
              </a:lnSpc>
            </a:pPr>
            <a:r>
              <a:rPr lang="en-US" sz="1200" dirty="0" err="1" smtClean="0">
                <a:solidFill>
                  <a:srgbClr val="595959"/>
                </a:solidFill>
                <a:latin typeface="Courier"/>
                <a:cs typeface="Courier"/>
              </a:rPr>
              <a:t>oplacl:hasScope</a:t>
            </a:r>
            <a:r>
              <a:rPr lang="en-US" sz="1200" dirty="0" smtClean="0">
                <a:solidFill>
                  <a:srgbClr val="595959"/>
                </a:solidFill>
                <a:latin typeface="Courier"/>
                <a:cs typeface="Courier"/>
              </a:rPr>
              <a:t> </a:t>
            </a:r>
            <a:r>
              <a:rPr lang="en-US" sz="1200" dirty="0" err="1">
                <a:solidFill>
                  <a:srgbClr val="595959"/>
                </a:solidFill>
                <a:latin typeface="Courier"/>
                <a:cs typeface="Courier"/>
              </a:rPr>
              <a:t>oplacl:PrivateGraphs</a:t>
            </a:r>
            <a:r>
              <a:rPr lang="en-US" sz="1200" dirty="0">
                <a:solidFill>
                  <a:srgbClr val="595959"/>
                </a:solidFill>
                <a:latin typeface="Courier"/>
                <a:cs typeface="Courier"/>
              </a:rPr>
              <a:t> ;</a:t>
            </a:r>
          </a:p>
          <a:p>
            <a:pPr eaLnBrk="1" hangingPunct="1">
              <a:lnSpc>
                <a:spcPct val="120000"/>
              </a:lnSpc>
            </a:pPr>
            <a:r>
              <a:rPr lang="en-US" sz="1200" dirty="0" err="1">
                <a:solidFill>
                  <a:srgbClr val="595959"/>
                </a:solidFill>
                <a:latin typeface="Courier"/>
                <a:cs typeface="Courier"/>
              </a:rPr>
              <a:t>oplacl:hasRealm</a:t>
            </a:r>
            <a:r>
              <a:rPr lang="en-US" sz="1200" dirty="0">
                <a:solidFill>
                  <a:srgbClr val="595959"/>
                </a:solidFill>
                <a:latin typeface="Courier"/>
                <a:cs typeface="Courier"/>
              </a:rPr>
              <a:t> </a:t>
            </a:r>
            <a:r>
              <a:rPr lang="en-US" sz="1200" dirty="0" err="1">
                <a:solidFill>
                  <a:srgbClr val="595959"/>
                </a:solidFill>
                <a:latin typeface="Courier"/>
                <a:cs typeface="Courier"/>
              </a:rPr>
              <a:t>oplacl:DefaultRealm</a:t>
            </a:r>
            <a:r>
              <a:rPr lang="en-US" sz="1200" dirty="0">
                <a:solidFill>
                  <a:srgbClr val="595959"/>
                </a:solidFill>
                <a:latin typeface="Courier"/>
                <a:cs typeface="Courier"/>
              </a:rPr>
              <a:t> </a:t>
            </a:r>
            <a:r>
              <a:rPr lang="en-US" sz="1200" dirty="0" smtClean="0">
                <a:solidFill>
                  <a:srgbClr val="595959"/>
                </a:solidFill>
                <a:latin typeface="Courier"/>
                <a:cs typeface="Courier"/>
              </a:rPr>
              <a:t>.</a:t>
            </a:r>
            <a:endParaRPr lang="en-US" sz="1200" dirty="0">
              <a:solidFill>
                <a:srgbClr val="595959"/>
              </a:solidFill>
              <a:latin typeface="Courier"/>
              <a:cs typeface="Courier"/>
            </a:endParaRPr>
          </a:p>
          <a:p>
            <a:pPr eaLnBrk="1" hangingPunct="1">
              <a:lnSpc>
                <a:spcPct val="120000"/>
              </a:lnSpc>
            </a:pPr>
            <a:endParaRPr lang="en-US" sz="1400" dirty="0">
              <a:solidFill>
                <a:srgbClr val="595959"/>
              </a:solidFill>
              <a:latin typeface="Courier"/>
              <a:cs typeface="Courier"/>
            </a:endParaRPr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89288" y="6513513"/>
            <a:ext cx="2895600" cy="2286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sz="1000" dirty="0" smtClean="0">
                <a:solidFill>
                  <a:srgbClr val="595959"/>
                </a:solidFill>
                <a:latin typeface="+mn-lt"/>
              </a:rPr>
              <a:t>License CC-BY-SA 4.0 (International).</a:t>
            </a:r>
            <a:endParaRPr lang="en-US" sz="1000" dirty="0">
              <a:solidFill>
                <a:srgbClr val="59595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57025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905000"/>
            <a:ext cx="8534400" cy="1641475"/>
          </a:xfrm>
        </p:spPr>
        <p:txBody>
          <a:bodyPr/>
          <a:lstStyle/>
          <a:p>
            <a:pPr algn="ctr" eaLnBrk="1" hangingPunct="1"/>
            <a:r>
              <a:rPr lang="en-US" dirty="0" smtClean="0">
                <a:cs typeface="Arial" charset="0"/>
              </a:rPr>
              <a:t>Controlling Access </a:t>
            </a:r>
            <a:br>
              <a:rPr lang="en-US" dirty="0" smtClean="0">
                <a:cs typeface="Arial" charset="0"/>
              </a:rPr>
            </a:br>
            <a:r>
              <a:rPr lang="en-US" dirty="0" smtClean="0">
                <a:cs typeface="Arial" charset="0"/>
              </a:rPr>
              <a:t>to a SPARQL-accessible</a:t>
            </a:r>
            <a:br>
              <a:rPr lang="en-US" dirty="0" smtClean="0">
                <a:cs typeface="Arial" charset="0"/>
              </a:rPr>
            </a:br>
            <a:r>
              <a:rPr lang="en-US" dirty="0" smtClean="0">
                <a:cs typeface="Arial" charset="0"/>
              </a:rPr>
              <a:t>Named Graph</a:t>
            </a:r>
            <a:endParaRPr lang="en-US" dirty="0">
              <a:cs typeface="Arial" charset="0"/>
            </a:endParaRPr>
          </a:p>
        </p:txBody>
      </p:sp>
      <p:sp>
        <p:nvSpPr>
          <p:cNvPr id="10244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89288" y="6513513"/>
            <a:ext cx="2895600" cy="2286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sz="1000" dirty="0" smtClean="0">
                <a:solidFill>
                  <a:srgbClr val="595959"/>
                </a:solidFill>
                <a:latin typeface="+mn-lt"/>
              </a:rPr>
              <a:t>License CC-BY-SA 4.0 (International).</a:t>
            </a:r>
            <a:endParaRPr lang="en-US" sz="1000" dirty="0">
              <a:solidFill>
                <a:srgbClr val="59595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8826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32000" cy="955675"/>
          </a:xfrm>
        </p:spPr>
        <p:txBody>
          <a:bodyPr/>
          <a:lstStyle/>
          <a:p>
            <a:pPr algn="ctr" eaLnBrk="1" hangingPunct="1"/>
            <a:r>
              <a:rPr lang="en-US" b="1" dirty="0" smtClean="0">
                <a:latin typeface="+mj-lt"/>
              </a:rPr>
              <a:t>What is an Entity? </a:t>
            </a:r>
            <a:endParaRPr lang="en-US" dirty="0">
              <a:latin typeface="+mj-lt"/>
              <a:cs typeface="Arial" charset="0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2286000"/>
            <a:ext cx="8458200" cy="990600"/>
          </a:xfrm>
        </p:spPr>
        <p:txBody>
          <a:bodyPr/>
          <a:lstStyle/>
          <a:p>
            <a:pPr algn="ctr" eaLnBrk="1" hangingPunct="1">
              <a:buFont typeface="Wingdings" charset="0"/>
              <a:buNone/>
            </a:pPr>
            <a:r>
              <a:rPr lang="en-US" dirty="0" smtClean="0">
                <a:solidFill>
                  <a:srgbClr val="595959"/>
                </a:solidFill>
                <a:latin typeface="+mn-lt"/>
                <a:cs typeface="Arial" charset="0"/>
              </a:rPr>
              <a:t>An Entity is a Distinctly </a:t>
            </a:r>
            <a:r>
              <a:rPr lang="en-US" dirty="0">
                <a:solidFill>
                  <a:srgbClr val="595959"/>
                </a:solidFill>
                <a:latin typeface="+mn-lt"/>
                <a:cs typeface="Arial" charset="0"/>
              </a:rPr>
              <a:t>I</a:t>
            </a:r>
            <a:r>
              <a:rPr lang="en-US" dirty="0" smtClean="0">
                <a:solidFill>
                  <a:srgbClr val="595959"/>
                </a:solidFill>
                <a:latin typeface="+mn-lt"/>
                <a:cs typeface="Arial" charset="0"/>
              </a:rPr>
              <a:t>dentifiable Thing</a:t>
            </a:r>
          </a:p>
        </p:txBody>
      </p:sp>
      <p:sp>
        <p:nvSpPr>
          <p:cNvPr id="6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89288" y="6513513"/>
            <a:ext cx="2895600" cy="2286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sz="1000" dirty="0" smtClean="0">
                <a:solidFill>
                  <a:srgbClr val="595959"/>
                </a:solidFill>
                <a:latin typeface="+mn-lt"/>
              </a:rPr>
              <a:t>License CC-BY-SA 4.0 (International).</a:t>
            </a:r>
            <a:endParaRPr lang="en-US" sz="1000" dirty="0">
              <a:solidFill>
                <a:srgbClr val="595959"/>
              </a:solidFill>
              <a:latin typeface="+mn-lt"/>
            </a:endParaRPr>
          </a:p>
        </p:txBody>
      </p:sp>
      <p:pic>
        <p:nvPicPr>
          <p:cNvPr id="3" name="Picture 2" descr="observationsv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9" t="24111" r="10000" b="22009"/>
          <a:stretch/>
        </p:blipFill>
        <p:spPr>
          <a:xfrm>
            <a:off x="609600" y="2855151"/>
            <a:ext cx="8001000" cy="1945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332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457200"/>
            <a:ext cx="8532000" cy="914400"/>
          </a:xfrm>
        </p:spPr>
        <p:txBody>
          <a:bodyPr/>
          <a:lstStyle/>
          <a:p>
            <a:pPr algn="ctr" eaLnBrk="1" hangingPunct="1"/>
            <a:r>
              <a:rPr lang="en-US" dirty="0" smtClean="0">
                <a:latin typeface="+mj-lt"/>
              </a:rPr>
              <a:t>RDF based ACL scoped to a Named Graph -- Example</a:t>
            </a:r>
            <a:endParaRPr lang="en-US" dirty="0">
              <a:latin typeface="+mj-lt"/>
              <a:cs typeface="Arial" charset="0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524000"/>
            <a:ext cx="9067800" cy="5105400"/>
          </a:xfrm>
        </p:spPr>
        <p:txBody>
          <a:bodyPr anchor="ctr"/>
          <a:lstStyle/>
          <a:p>
            <a:pPr eaLnBrk="1" hangingPunct="1">
              <a:lnSpc>
                <a:spcPct val="120000"/>
              </a:lnSpc>
            </a:pPr>
            <a:r>
              <a:rPr lang="en-US" sz="1200" dirty="0" smtClean="0">
                <a:solidFill>
                  <a:srgbClr val="595959"/>
                </a:solidFill>
                <a:latin typeface="Courier"/>
                <a:cs typeface="Courier"/>
              </a:rPr>
              <a:t>## Grant access to the Named Graph denoted by the IRI &lt;</a:t>
            </a:r>
            <a:r>
              <a:rPr lang="en-US" sz="1200" dirty="0" err="1">
                <a:solidFill>
                  <a:srgbClr val="595959"/>
                </a:solidFill>
                <a:latin typeface="Courier"/>
                <a:cs typeface="Courier"/>
              </a:rPr>
              <a:t>urn:private:rdf:data:source</a:t>
            </a:r>
            <a:r>
              <a:rPr lang="en-US" sz="1200" dirty="0" smtClean="0">
                <a:solidFill>
                  <a:srgbClr val="595959"/>
                </a:solidFill>
                <a:latin typeface="Courier"/>
                <a:cs typeface="Courier"/>
              </a:rPr>
              <a:t>&gt;</a:t>
            </a:r>
          </a:p>
          <a:p>
            <a:pPr eaLnBrk="1" hangingPunct="1">
              <a:lnSpc>
                <a:spcPct val="120000"/>
              </a:lnSpc>
            </a:pPr>
            <a:r>
              <a:rPr lang="en-US" sz="1200" dirty="0" smtClean="0">
                <a:solidFill>
                  <a:srgbClr val="595959"/>
                </a:solidFill>
                <a:latin typeface="Courier"/>
                <a:cs typeface="Courier"/>
              </a:rPr>
              <a:t>## to identity principals denoted by the following IRIs</a:t>
            </a:r>
          </a:p>
          <a:p>
            <a:pPr eaLnBrk="1" hangingPunct="1">
              <a:lnSpc>
                <a:spcPct val="120000"/>
              </a:lnSpc>
            </a:pPr>
            <a:r>
              <a:rPr lang="en-US" sz="1200" dirty="0" smtClean="0">
                <a:solidFill>
                  <a:srgbClr val="595959"/>
                </a:solidFill>
                <a:latin typeface="Courier"/>
                <a:cs typeface="Courier"/>
              </a:rPr>
              <a:t>## </a:t>
            </a:r>
            <a:r>
              <a:rPr lang="en-US" sz="1200" b="1" dirty="0">
                <a:solidFill>
                  <a:srgbClr val="595959"/>
                </a:solidFill>
                <a:latin typeface="Courier"/>
                <a:cs typeface="Courier"/>
              </a:rPr>
              <a:t>&lt;</a:t>
            </a:r>
            <a:r>
              <a:rPr lang="en-US" sz="1200" b="1" dirty="0" err="1">
                <a:solidFill>
                  <a:srgbClr val="595959"/>
                </a:solidFill>
                <a:latin typeface="Courier"/>
                <a:cs typeface="Courier"/>
              </a:rPr>
              <a:t>ldap</a:t>
            </a:r>
            <a:r>
              <a:rPr lang="en-US" sz="1200" b="1" dirty="0">
                <a:solidFill>
                  <a:srgbClr val="595959"/>
                </a:solidFill>
                <a:latin typeface="Courier"/>
                <a:cs typeface="Courier"/>
              </a:rPr>
              <a:t>://</a:t>
            </a:r>
            <a:r>
              <a:rPr lang="en-US" sz="1200" b="1" dirty="0" err="1">
                <a:solidFill>
                  <a:srgbClr val="595959"/>
                </a:solidFill>
                <a:latin typeface="Courier"/>
                <a:cs typeface="Courier"/>
              </a:rPr>
              <a:t>mail.openlinksw.com</a:t>
            </a:r>
            <a:r>
              <a:rPr lang="en-US" sz="1200" b="1" dirty="0">
                <a:solidFill>
                  <a:srgbClr val="595959"/>
                </a:solidFill>
                <a:latin typeface="Courier"/>
                <a:cs typeface="Courier"/>
              </a:rPr>
              <a:t>/</a:t>
            </a:r>
            <a:r>
              <a:rPr lang="en-US" sz="1200" b="1" dirty="0" err="1">
                <a:solidFill>
                  <a:srgbClr val="595959"/>
                </a:solidFill>
                <a:latin typeface="Courier"/>
                <a:cs typeface="Courier"/>
              </a:rPr>
              <a:t>cn</a:t>
            </a:r>
            <a:r>
              <a:rPr lang="en-US" sz="1200" b="1" dirty="0">
                <a:solidFill>
                  <a:srgbClr val="595959"/>
                </a:solidFill>
                <a:latin typeface="Courier"/>
                <a:cs typeface="Courier"/>
              </a:rPr>
              <a:t>=Kingsley%20Idehen,ou=</a:t>
            </a:r>
            <a:r>
              <a:rPr lang="en-US" sz="1200" b="1" dirty="0" err="1">
                <a:solidFill>
                  <a:srgbClr val="595959"/>
                </a:solidFill>
                <a:latin typeface="Courier"/>
                <a:cs typeface="Courier"/>
              </a:rPr>
              <a:t>Accounts,o</a:t>
            </a:r>
            <a:r>
              <a:rPr lang="en-US" sz="1200" b="1" dirty="0">
                <a:solidFill>
                  <a:srgbClr val="595959"/>
                </a:solidFill>
                <a:latin typeface="Courier"/>
                <a:cs typeface="Courier"/>
              </a:rPr>
              <a:t>=OpenLink%20Software,c=US&gt;, </a:t>
            </a:r>
            <a:endParaRPr lang="en-US" sz="1200" b="1" dirty="0" smtClean="0">
              <a:solidFill>
                <a:srgbClr val="595959"/>
              </a:solidFill>
              <a:latin typeface="Courier"/>
              <a:cs typeface="Courier"/>
            </a:endParaRPr>
          </a:p>
          <a:p>
            <a:pPr eaLnBrk="1" hangingPunct="1">
              <a:lnSpc>
                <a:spcPct val="120000"/>
              </a:lnSpc>
            </a:pPr>
            <a:r>
              <a:rPr lang="en-US" sz="1200" b="1" dirty="0" smtClean="0">
                <a:solidFill>
                  <a:srgbClr val="595959"/>
                </a:solidFill>
                <a:latin typeface="Courier"/>
                <a:cs typeface="Courier"/>
              </a:rPr>
              <a:t>## &lt;</a:t>
            </a:r>
            <a:r>
              <a:rPr lang="en-US" sz="1200" b="1" dirty="0">
                <a:solidFill>
                  <a:srgbClr val="595959"/>
                </a:solidFill>
                <a:latin typeface="Courier"/>
                <a:cs typeface="Courier"/>
              </a:rPr>
              <a:t>http://</a:t>
            </a:r>
            <a:r>
              <a:rPr lang="en-US" sz="1200" b="1" dirty="0" err="1">
                <a:solidFill>
                  <a:srgbClr val="595959"/>
                </a:solidFill>
                <a:latin typeface="Courier"/>
                <a:cs typeface="Courier"/>
              </a:rPr>
              <a:t>id.myopenlink.net</a:t>
            </a:r>
            <a:r>
              <a:rPr lang="en-US" sz="1200" b="1" dirty="0">
                <a:solidFill>
                  <a:srgbClr val="595959"/>
                </a:solidFill>
                <a:latin typeface="Courier"/>
                <a:cs typeface="Courier"/>
              </a:rPr>
              <a:t>/</a:t>
            </a:r>
            <a:r>
              <a:rPr lang="en-US" sz="1200" b="1" dirty="0" err="1">
                <a:solidFill>
                  <a:srgbClr val="595959"/>
                </a:solidFill>
                <a:latin typeface="Courier"/>
                <a:cs typeface="Courier"/>
              </a:rPr>
              <a:t>dataspace</a:t>
            </a:r>
            <a:r>
              <a:rPr lang="en-US" sz="1200" b="1" dirty="0">
                <a:solidFill>
                  <a:srgbClr val="595959"/>
                </a:solidFill>
                <a:latin typeface="Courier"/>
                <a:cs typeface="Courier"/>
              </a:rPr>
              <a:t>/person/</a:t>
            </a:r>
            <a:r>
              <a:rPr lang="en-US" sz="1200" b="1" dirty="0" err="1">
                <a:solidFill>
                  <a:srgbClr val="595959"/>
                </a:solidFill>
                <a:latin typeface="Courier"/>
                <a:cs typeface="Courier"/>
              </a:rPr>
              <a:t>KingsleyUyiIdehen#this</a:t>
            </a:r>
            <a:r>
              <a:rPr lang="en-US" sz="1200" b="1" dirty="0">
                <a:solidFill>
                  <a:srgbClr val="595959"/>
                </a:solidFill>
                <a:latin typeface="Courier"/>
                <a:cs typeface="Courier"/>
              </a:rPr>
              <a:t>&gt;</a:t>
            </a:r>
            <a:r>
              <a:rPr lang="en-US" sz="1200" dirty="0">
                <a:solidFill>
                  <a:srgbClr val="595959"/>
                </a:solidFill>
                <a:latin typeface="Courier"/>
                <a:cs typeface="Courier"/>
              </a:rPr>
              <a:t> </a:t>
            </a:r>
            <a:endParaRPr lang="en-US" sz="1200" dirty="0" smtClean="0">
              <a:solidFill>
                <a:srgbClr val="595959"/>
              </a:solidFill>
              <a:latin typeface="Courier"/>
              <a:cs typeface="Courier"/>
            </a:endParaRPr>
          </a:p>
          <a:p>
            <a:pPr eaLnBrk="1" hangingPunct="1">
              <a:lnSpc>
                <a:spcPct val="120000"/>
              </a:lnSpc>
            </a:pPr>
            <a:endParaRPr lang="en-US" sz="1200" dirty="0" smtClean="0">
              <a:solidFill>
                <a:srgbClr val="595959"/>
              </a:solidFill>
              <a:latin typeface="Courier"/>
              <a:cs typeface="Courier"/>
            </a:endParaRPr>
          </a:p>
          <a:p>
            <a:pPr eaLnBrk="1" hangingPunct="1">
              <a:lnSpc>
                <a:spcPct val="120000"/>
              </a:lnSpc>
            </a:pPr>
            <a:r>
              <a:rPr lang="en-US" sz="1200" dirty="0" smtClean="0">
                <a:solidFill>
                  <a:srgbClr val="595959"/>
                </a:solidFill>
                <a:latin typeface="Courier"/>
                <a:cs typeface="Courier"/>
              </a:rPr>
              <a:t>PREFIX </a:t>
            </a:r>
            <a:r>
              <a:rPr lang="en-US" sz="1200" dirty="0" err="1">
                <a:solidFill>
                  <a:srgbClr val="595959"/>
                </a:solidFill>
                <a:latin typeface="Courier"/>
                <a:cs typeface="Courier"/>
              </a:rPr>
              <a:t>oplacl</a:t>
            </a:r>
            <a:r>
              <a:rPr lang="en-US" sz="1200" dirty="0">
                <a:solidFill>
                  <a:srgbClr val="595959"/>
                </a:solidFill>
                <a:latin typeface="Courier"/>
                <a:cs typeface="Courier"/>
              </a:rPr>
              <a:t>: &lt;</a:t>
            </a:r>
            <a:r>
              <a:rPr lang="en-US" sz="1200" dirty="0">
                <a:solidFill>
                  <a:srgbClr val="595959"/>
                </a:solidFill>
                <a:latin typeface="Courier"/>
                <a:cs typeface="Courier"/>
                <a:hlinkClick r:id="rId3"/>
              </a:rPr>
              <a:t>http://www.openlinksw.com/ontology/acl#</a:t>
            </a:r>
            <a:r>
              <a:rPr lang="en-US" sz="1200" dirty="0">
                <a:solidFill>
                  <a:srgbClr val="595959"/>
                </a:solidFill>
                <a:latin typeface="Courier"/>
                <a:cs typeface="Courier"/>
              </a:rPr>
              <a:t>&gt; </a:t>
            </a:r>
          </a:p>
          <a:p>
            <a:pPr eaLnBrk="1" hangingPunct="1">
              <a:lnSpc>
                <a:spcPct val="120000"/>
              </a:lnSpc>
            </a:pPr>
            <a:r>
              <a:rPr lang="en-US" sz="1200" dirty="0">
                <a:solidFill>
                  <a:srgbClr val="595959"/>
                </a:solidFill>
                <a:latin typeface="Courier"/>
                <a:cs typeface="Courier"/>
              </a:rPr>
              <a:t>PREFIX </a:t>
            </a:r>
            <a:r>
              <a:rPr lang="en-US" sz="1200" dirty="0" err="1">
                <a:solidFill>
                  <a:srgbClr val="595959"/>
                </a:solidFill>
                <a:latin typeface="Courier"/>
                <a:cs typeface="Courier"/>
              </a:rPr>
              <a:t>acl</a:t>
            </a:r>
            <a:r>
              <a:rPr lang="en-US" sz="1200" dirty="0">
                <a:solidFill>
                  <a:srgbClr val="595959"/>
                </a:solidFill>
                <a:latin typeface="Courier"/>
                <a:cs typeface="Courier"/>
              </a:rPr>
              <a:t>: &lt;</a:t>
            </a:r>
            <a:r>
              <a:rPr lang="en-US" sz="1200" dirty="0">
                <a:solidFill>
                  <a:srgbClr val="595959"/>
                </a:solidFill>
                <a:latin typeface="Courier"/>
                <a:cs typeface="Courier"/>
                <a:hlinkClick r:id="rId4"/>
              </a:rPr>
              <a:t>http://www.w3.org/ns/</a:t>
            </a:r>
            <a:r>
              <a:rPr lang="en-US" sz="1200" dirty="0" err="1">
                <a:solidFill>
                  <a:srgbClr val="595959"/>
                </a:solidFill>
                <a:latin typeface="Courier"/>
                <a:cs typeface="Courier"/>
                <a:hlinkClick r:id="rId4"/>
              </a:rPr>
              <a:t>auth</a:t>
            </a:r>
            <a:r>
              <a:rPr lang="en-US" sz="1200" dirty="0">
                <a:solidFill>
                  <a:srgbClr val="595959"/>
                </a:solidFill>
                <a:latin typeface="Courier"/>
                <a:cs typeface="Courier"/>
                <a:hlinkClick r:id="rId4"/>
              </a:rPr>
              <a:t>/</a:t>
            </a:r>
            <a:r>
              <a:rPr lang="en-US" sz="1200" dirty="0" err="1">
                <a:solidFill>
                  <a:srgbClr val="595959"/>
                </a:solidFill>
                <a:latin typeface="Courier"/>
                <a:cs typeface="Courier"/>
                <a:hlinkClick r:id="rId4"/>
              </a:rPr>
              <a:t>acl</a:t>
            </a:r>
            <a:r>
              <a:rPr lang="en-US" sz="1200" dirty="0">
                <a:solidFill>
                  <a:srgbClr val="595959"/>
                </a:solidFill>
                <a:latin typeface="Courier"/>
                <a:cs typeface="Courier"/>
                <a:hlinkClick r:id="rId4"/>
              </a:rPr>
              <a:t>#</a:t>
            </a:r>
            <a:r>
              <a:rPr lang="en-US" sz="1200" dirty="0">
                <a:solidFill>
                  <a:srgbClr val="595959"/>
                </a:solidFill>
                <a:latin typeface="Courier"/>
                <a:cs typeface="Courier"/>
              </a:rPr>
              <a:t>&gt;</a:t>
            </a:r>
          </a:p>
          <a:p>
            <a:pPr eaLnBrk="1" hangingPunct="1">
              <a:lnSpc>
                <a:spcPct val="120000"/>
              </a:lnSpc>
            </a:pPr>
            <a:r>
              <a:rPr lang="en-US" sz="1200" dirty="0">
                <a:solidFill>
                  <a:srgbClr val="595959"/>
                </a:solidFill>
                <a:latin typeface="Courier"/>
                <a:cs typeface="Courier"/>
              </a:rPr>
              <a:t>PREFIX </a:t>
            </a:r>
            <a:r>
              <a:rPr lang="en-US" sz="1200" dirty="0" err="1">
                <a:solidFill>
                  <a:srgbClr val="595959"/>
                </a:solidFill>
                <a:latin typeface="Courier"/>
                <a:cs typeface="Courier"/>
              </a:rPr>
              <a:t>foaf</a:t>
            </a:r>
            <a:r>
              <a:rPr lang="en-US" sz="1200" dirty="0">
                <a:solidFill>
                  <a:srgbClr val="595959"/>
                </a:solidFill>
                <a:latin typeface="Courier"/>
                <a:cs typeface="Courier"/>
              </a:rPr>
              <a:t>: </a:t>
            </a:r>
            <a:r>
              <a:rPr lang="en-US" sz="1200" dirty="0" smtClean="0">
                <a:solidFill>
                  <a:srgbClr val="595959"/>
                </a:solidFill>
                <a:latin typeface="Courier"/>
                <a:cs typeface="Courier"/>
              </a:rPr>
              <a:t>&lt;</a:t>
            </a:r>
            <a:r>
              <a:rPr lang="en-US" sz="1200" dirty="0" smtClean="0">
                <a:solidFill>
                  <a:srgbClr val="595959"/>
                </a:solidFill>
                <a:latin typeface="Courier"/>
                <a:cs typeface="Courier"/>
                <a:hlinkClick r:id="rId5"/>
              </a:rPr>
              <a:t>http</a:t>
            </a:r>
            <a:r>
              <a:rPr lang="en-US" sz="1200" dirty="0">
                <a:solidFill>
                  <a:srgbClr val="595959"/>
                </a:solidFill>
                <a:latin typeface="Courier"/>
                <a:cs typeface="Courier"/>
                <a:hlinkClick r:id="rId5"/>
              </a:rPr>
              <a:t>://xmlns.com/foaf/0.1</a:t>
            </a:r>
            <a:r>
              <a:rPr lang="en-US" sz="1200" dirty="0" smtClean="0">
                <a:solidFill>
                  <a:srgbClr val="595959"/>
                </a:solidFill>
                <a:latin typeface="Courier"/>
                <a:cs typeface="Courier"/>
                <a:hlinkClick r:id="rId5"/>
              </a:rPr>
              <a:t>/</a:t>
            </a:r>
            <a:r>
              <a:rPr lang="en-US" sz="1200" dirty="0" smtClean="0">
                <a:solidFill>
                  <a:srgbClr val="595959"/>
                </a:solidFill>
                <a:latin typeface="Courier"/>
                <a:cs typeface="Courier"/>
              </a:rPr>
              <a:t>&gt;</a:t>
            </a:r>
            <a:endParaRPr lang="en-US" sz="1200" dirty="0">
              <a:solidFill>
                <a:srgbClr val="595959"/>
              </a:solidFill>
              <a:latin typeface="Courier"/>
              <a:cs typeface="Courier"/>
            </a:endParaRPr>
          </a:p>
          <a:p>
            <a:pPr eaLnBrk="1" hangingPunct="1">
              <a:lnSpc>
                <a:spcPct val="120000"/>
              </a:lnSpc>
            </a:pPr>
            <a:endParaRPr lang="en-US" sz="1200" dirty="0" smtClean="0">
              <a:solidFill>
                <a:srgbClr val="595959"/>
              </a:solidFill>
              <a:latin typeface="Courier"/>
              <a:cs typeface="Courier"/>
            </a:endParaRPr>
          </a:p>
          <a:p>
            <a:pPr eaLnBrk="1" hangingPunct="1">
              <a:lnSpc>
                <a:spcPct val="120000"/>
              </a:lnSpc>
            </a:pPr>
            <a:r>
              <a:rPr lang="en-US" sz="1200" dirty="0" smtClean="0">
                <a:solidFill>
                  <a:srgbClr val="595959"/>
                </a:solidFill>
                <a:latin typeface="Courier"/>
                <a:cs typeface="Courier"/>
              </a:rPr>
              <a:t>&lt;#AccessPolicy1&gt; </a:t>
            </a:r>
          </a:p>
          <a:p>
            <a:pPr eaLnBrk="1" hangingPunct="1">
              <a:lnSpc>
                <a:spcPct val="120000"/>
              </a:lnSpc>
            </a:pPr>
            <a:r>
              <a:rPr lang="en-US" sz="1200" dirty="0" smtClean="0">
                <a:solidFill>
                  <a:srgbClr val="595959"/>
                </a:solidFill>
                <a:latin typeface="Courier"/>
                <a:cs typeface="Courier"/>
              </a:rPr>
              <a:t>a </a:t>
            </a:r>
            <a:r>
              <a:rPr lang="en-US" sz="1200" dirty="0" err="1" smtClean="0">
                <a:solidFill>
                  <a:srgbClr val="595959"/>
                </a:solidFill>
                <a:latin typeface="Courier"/>
                <a:cs typeface="Courier"/>
              </a:rPr>
              <a:t>acl:Authorization</a:t>
            </a:r>
            <a:r>
              <a:rPr lang="en-US" sz="1200" dirty="0" smtClean="0">
                <a:solidFill>
                  <a:srgbClr val="595959"/>
                </a:solidFill>
                <a:latin typeface="Courier"/>
                <a:cs typeface="Courier"/>
              </a:rPr>
              <a:t> ;</a:t>
            </a:r>
          </a:p>
          <a:p>
            <a:pPr eaLnBrk="1" hangingPunct="1">
              <a:lnSpc>
                <a:spcPct val="120000"/>
              </a:lnSpc>
            </a:pPr>
            <a:r>
              <a:rPr lang="en-US" sz="1200" dirty="0" err="1" smtClean="0">
                <a:solidFill>
                  <a:srgbClr val="595959"/>
                </a:solidFill>
                <a:latin typeface="Courier"/>
                <a:cs typeface="Courier"/>
              </a:rPr>
              <a:t>foaf:maker</a:t>
            </a:r>
            <a:r>
              <a:rPr lang="en-US" sz="1200" dirty="0" smtClean="0">
                <a:solidFill>
                  <a:srgbClr val="595959"/>
                </a:solidFill>
                <a:latin typeface="Courier"/>
                <a:cs typeface="Courier"/>
              </a:rPr>
              <a:t> &lt;http://</a:t>
            </a:r>
            <a:r>
              <a:rPr lang="en-US" sz="1200" dirty="0" err="1" smtClean="0">
                <a:solidFill>
                  <a:srgbClr val="595959"/>
                </a:solidFill>
                <a:latin typeface="Courier"/>
                <a:cs typeface="Courier"/>
              </a:rPr>
              <a:t>kingsley.idehen.net</a:t>
            </a:r>
            <a:r>
              <a:rPr lang="en-US" sz="1200" dirty="0" smtClean="0">
                <a:solidFill>
                  <a:srgbClr val="595959"/>
                </a:solidFill>
                <a:latin typeface="Courier"/>
                <a:cs typeface="Courier"/>
              </a:rPr>
              <a:t>/</a:t>
            </a:r>
            <a:r>
              <a:rPr lang="en-US" sz="1200" dirty="0" err="1" smtClean="0">
                <a:solidFill>
                  <a:srgbClr val="595959"/>
                </a:solidFill>
                <a:latin typeface="Courier"/>
                <a:cs typeface="Courier"/>
              </a:rPr>
              <a:t>dataspace</a:t>
            </a:r>
            <a:r>
              <a:rPr lang="en-US" sz="1200" dirty="0" smtClean="0">
                <a:solidFill>
                  <a:srgbClr val="595959"/>
                </a:solidFill>
                <a:latin typeface="Courier"/>
                <a:cs typeface="Courier"/>
              </a:rPr>
              <a:t>/person/</a:t>
            </a:r>
            <a:r>
              <a:rPr lang="en-US" sz="1200" dirty="0" err="1" smtClean="0">
                <a:solidFill>
                  <a:srgbClr val="595959"/>
                </a:solidFill>
                <a:latin typeface="Courier"/>
                <a:cs typeface="Courier"/>
              </a:rPr>
              <a:t>kidehen#this</a:t>
            </a:r>
            <a:r>
              <a:rPr lang="en-US" sz="1200" dirty="0" smtClean="0">
                <a:solidFill>
                  <a:srgbClr val="595959"/>
                </a:solidFill>
                <a:latin typeface="Courier"/>
                <a:cs typeface="Courier"/>
              </a:rPr>
              <a:t>&gt; </a:t>
            </a:r>
            <a:r>
              <a:rPr lang="en-US" sz="1200" dirty="0">
                <a:solidFill>
                  <a:srgbClr val="595959"/>
                </a:solidFill>
                <a:latin typeface="Courier"/>
                <a:cs typeface="Courier"/>
              </a:rPr>
              <a:t>; </a:t>
            </a:r>
          </a:p>
          <a:p>
            <a:pPr eaLnBrk="1" hangingPunct="1">
              <a:lnSpc>
                <a:spcPct val="120000"/>
              </a:lnSpc>
            </a:pPr>
            <a:r>
              <a:rPr lang="en-US" sz="1200" dirty="0" err="1" smtClean="0">
                <a:solidFill>
                  <a:srgbClr val="595959"/>
                </a:solidFill>
                <a:latin typeface="Courier"/>
                <a:cs typeface="Courier"/>
              </a:rPr>
              <a:t>oplacl:hasAccessMode</a:t>
            </a:r>
            <a:r>
              <a:rPr lang="en-US" sz="1200" dirty="0" smtClean="0">
                <a:solidFill>
                  <a:srgbClr val="595959"/>
                </a:solidFill>
                <a:latin typeface="Courier"/>
                <a:cs typeface="Courier"/>
              </a:rPr>
              <a:t> </a:t>
            </a:r>
            <a:r>
              <a:rPr lang="en-US" sz="1200" dirty="0" err="1">
                <a:solidFill>
                  <a:srgbClr val="595959"/>
                </a:solidFill>
                <a:latin typeface="Courier"/>
                <a:cs typeface="Courier"/>
              </a:rPr>
              <a:t>oplacl:Write</a:t>
            </a:r>
            <a:r>
              <a:rPr lang="en-US" sz="1200" dirty="0">
                <a:solidFill>
                  <a:srgbClr val="595959"/>
                </a:solidFill>
                <a:latin typeface="Courier"/>
                <a:cs typeface="Courier"/>
              </a:rPr>
              <a:t> ;</a:t>
            </a:r>
          </a:p>
          <a:p>
            <a:pPr eaLnBrk="1" hangingPunct="1">
              <a:lnSpc>
                <a:spcPct val="120000"/>
              </a:lnSpc>
            </a:pPr>
            <a:r>
              <a:rPr lang="en-US" sz="1200" b="1" dirty="0" err="1" smtClean="0">
                <a:solidFill>
                  <a:srgbClr val="595959"/>
                </a:solidFill>
                <a:latin typeface="Courier"/>
                <a:cs typeface="Courier"/>
              </a:rPr>
              <a:t>acl:accessTo</a:t>
            </a:r>
            <a:r>
              <a:rPr lang="en-US" sz="1200" b="1" dirty="0" smtClean="0">
                <a:solidFill>
                  <a:srgbClr val="595959"/>
                </a:solidFill>
                <a:latin typeface="Courier"/>
                <a:cs typeface="Courier"/>
              </a:rPr>
              <a:t> &lt;</a:t>
            </a:r>
            <a:r>
              <a:rPr lang="en-US" sz="1200" b="1" dirty="0" err="1" smtClean="0">
                <a:solidFill>
                  <a:srgbClr val="595959"/>
                </a:solidFill>
                <a:latin typeface="Courier"/>
                <a:cs typeface="Courier"/>
              </a:rPr>
              <a:t>urn:private:rdf:data:source</a:t>
            </a:r>
            <a:r>
              <a:rPr lang="en-US" sz="1200" b="1" dirty="0" smtClean="0">
                <a:solidFill>
                  <a:srgbClr val="595959"/>
                </a:solidFill>
                <a:latin typeface="Courier"/>
                <a:cs typeface="Courier"/>
              </a:rPr>
              <a:t>&gt; </a:t>
            </a:r>
            <a:r>
              <a:rPr lang="en-US" sz="1200" dirty="0">
                <a:solidFill>
                  <a:srgbClr val="595959"/>
                </a:solidFill>
                <a:latin typeface="Courier"/>
                <a:cs typeface="Courier"/>
              </a:rPr>
              <a:t>;</a:t>
            </a:r>
          </a:p>
          <a:p>
            <a:pPr eaLnBrk="1" hangingPunct="1">
              <a:lnSpc>
                <a:spcPct val="120000"/>
              </a:lnSpc>
            </a:pPr>
            <a:r>
              <a:rPr lang="en-US" sz="1200" b="1" dirty="0" err="1" smtClean="0">
                <a:solidFill>
                  <a:srgbClr val="595959"/>
                </a:solidFill>
                <a:latin typeface="Courier"/>
                <a:cs typeface="Courier"/>
              </a:rPr>
              <a:t>acl:agent</a:t>
            </a:r>
            <a:r>
              <a:rPr lang="en-US" sz="1200" b="1" dirty="0" smtClean="0">
                <a:solidFill>
                  <a:srgbClr val="595959"/>
                </a:solidFill>
                <a:latin typeface="Courier"/>
                <a:cs typeface="Courier"/>
              </a:rPr>
              <a:t> &lt;</a:t>
            </a:r>
            <a:r>
              <a:rPr lang="en-US" sz="1200" b="1" dirty="0" err="1" smtClean="0">
                <a:solidFill>
                  <a:srgbClr val="595959"/>
                </a:solidFill>
                <a:latin typeface="Courier"/>
                <a:cs typeface="Courier"/>
              </a:rPr>
              <a:t>ldap</a:t>
            </a:r>
            <a:r>
              <a:rPr lang="en-US" sz="1200" b="1" dirty="0" smtClean="0">
                <a:solidFill>
                  <a:srgbClr val="595959"/>
                </a:solidFill>
                <a:latin typeface="Courier"/>
                <a:cs typeface="Courier"/>
              </a:rPr>
              <a:t>://</a:t>
            </a:r>
            <a:r>
              <a:rPr lang="en-US" sz="1200" b="1" dirty="0" err="1" smtClean="0">
                <a:solidFill>
                  <a:srgbClr val="595959"/>
                </a:solidFill>
                <a:latin typeface="Courier"/>
                <a:cs typeface="Courier"/>
              </a:rPr>
              <a:t>mail.openlinksw.com</a:t>
            </a:r>
            <a:r>
              <a:rPr lang="en-US" sz="1200" b="1" dirty="0" smtClean="0">
                <a:solidFill>
                  <a:srgbClr val="595959"/>
                </a:solidFill>
                <a:latin typeface="Courier"/>
                <a:cs typeface="Courier"/>
              </a:rPr>
              <a:t>/</a:t>
            </a:r>
            <a:r>
              <a:rPr lang="en-US" sz="1200" b="1" dirty="0" err="1" smtClean="0">
                <a:solidFill>
                  <a:srgbClr val="595959"/>
                </a:solidFill>
                <a:latin typeface="Courier"/>
                <a:cs typeface="Courier"/>
              </a:rPr>
              <a:t>cn</a:t>
            </a:r>
            <a:r>
              <a:rPr lang="en-US" sz="1200" b="1" dirty="0" smtClean="0">
                <a:solidFill>
                  <a:srgbClr val="595959"/>
                </a:solidFill>
                <a:latin typeface="Courier"/>
                <a:cs typeface="Courier"/>
              </a:rPr>
              <a:t>=Kingsley%20Idehen,ou=</a:t>
            </a:r>
            <a:r>
              <a:rPr lang="en-US" sz="1200" b="1" dirty="0" err="1" smtClean="0">
                <a:solidFill>
                  <a:srgbClr val="595959"/>
                </a:solidFill>
                <a:latin typeface="Courier"/>
                <a:cs typeface="Courier"/>
              </a:rPr>
              <a:t>Accounts,o</a:t>
            </a:r>
            <a:r>
              <a:rPr lang="en-US" sz="1200" b="1" dirty="0" smtClean="0">
                <a:solidFill>
                  <a:srgbClr val="595959"/>
                </a:solidFill>
                <a:latin typeface="Courier"/>
                <a:cs typeface="Courier"/>
              </a:rPr>
              <a:t>=OpenLink%20Software,c=US&gt;, &lt;http://</a:t>
            </a:r>
            <a:r>
              <a:rPr lang="en-US" sz="1200" b="1" dirty="0" err="1" smtClean="0">
                <a:solidFill>
                  <a:srgbClr val="595959"/>
                </a:solidFill>
                <a:latin typeface="Courier"/>
                <a:cs typeface="Courier"/>
              </a:rPr>
              <a:t>id.myopenlink.net</a:t>
            </a:r>
            <a:r>
              <a:rPr lang="en-US" sz="1200" b="1" dirty="0" smtClean="0">
                <a:solidFill>
                  <a:srgbClr val="595959"/>
                </a:solidFill>
                <a:latin typeface="Courier"/>
                <a:cs typeface="Courier"/>
              </a:rPr>
              <a:t>/</a:t>
            </a:r>
            <a:r>
              <a:rPr lang="en-US" sz="1200" b="1" dirty="0" err="1" smtClean="0">
                <a:solidFill>
                  <a:srgbClr val="595959"/>
                </a:solidFill>
                <a:latin typeface="Courier"/>
                <a:cs typeface="Courier"/>
              </a:rPr>
              <a:t>dataspace</a:t>
            </a:r>
            <a:r>
              <a:rPr lang="en-US" sz="1200" b="1" dirty="0" smtClean="0">
                <a:solidFill>
                  <a:srgbClr val="595959"/>
                </a:solidFill>
                <a:latin typeface="Courier"/>
                <a:cs typeface="Courier"/>
              </a:rPr>
              <a:t>/person/</a:t>
            </a:r>
            <a:r>
              <a:rPr lang="en-US" sz="1200" b="1" dirty="0" err="1" smtClean="0">
                <a:solidFill>
                  <a:srgbClr val="595959"/>
                </a:solidFill>
                <a:latin typeface="Courier"/>
                <a:cs typeface="Courier"/>
              </a:rPr>
              <a:t>KingsleyUyiIdehen#this</a:t>
            </a:r>
            <a:r>
              <a:rPr lang="en-US" sz="1200" b="1" dirty="0" smtClean="0">
                <a:solidFill>
                  <a:srgbClr val="595959"/>
                </a:solidFill>
                <a:latin typeface="Courier"/>
                <a:cs typeface="Courier"/>
              </a:rPr>
              <a:t>&gt;</a:t>
            </a:r>
            <a:r>
              <a:rPr lang="en-US" sz="1200" dirty="0" smtClean="0">
                <a:solidFill>
                  <a:srgbClr val="595959"/>
                </a:solidFill>
                <a:latin typeface="Courier"/>
                <a:cs typeface="Courier"/>
              </a:rPr>
              <a:t> </a:t>
            </a:r>
            <a:r>
              <a:rPr lang="en-US" sz="1200" dirty="0">
                <a:solidFill>
                  <a:srgbClr val="595959"/>
                </a:solidFill>
                <a:latin typeface="Courier"/>
                <a:cs typeface="Courier"/>
              </a:rPr>
              <a:t>;</a:t>
            </a:r>
          </a:p>
          <a:p>
            <a:pPr eaLnBrk="1" hangingPunct="1">
              <a:lnSpc>
                <a:spcPct val="120000"/>
              </a:lnSpc>
            </a:pPr>
            <a:r>
              <a:rPr lang="en-US" sz="1200" dirty="0" err="1" smtClean="0">
                <a:solidFill>
                  <a:srgbClr val="595959"/>
                </a:solidFill>
                <a:latin typeface="Courier"/>
                <a:cs typeface="Courier"/>
              </a:rPr>
              <a:t>oplacl:hasScope</a:t>
            </a:r>
            <a:r>
              <a:rPr lang="en-US" sz="1200" dirty="0" smtClean="0">
                <a:solidFill>
                  <a:srgbClr val="595959"/>
                </a:solidFill>
                <a:latin typeface="Courier"/>
                <a:cs typeface="Courier"/>
              </a:rPr>
              <a:t> </a:t>
            </a:r>
            <a:r>
              <a:rPr lang="en-US" sz="1200" dirty="0" err="1">
                <a:solidFill>
                  <a:srgbClr val="595959"/>
                </a:solidFill>
                <a:latin typeface="Courier"/>
                <a:cs typeface="Courier"/>
              </a:rPr>
              <a:t>oplacl:PrivateGraphs</a:t>
            </a:r>
            <a:r>
              <a:rPr lang="en-US" sz="1200" dirty="0">
                <a:solidFill>
                  <a:srgbClr val="595959"/>
                </a:solidFill>
                <a:latin typeface="Courier"/>
                <a:cs typeface="Courier"/>
              </a:rPr>
              <a:t> ;</a:t>
            </a:r>
          </a:p>
          <a:p>
            <a:pPr eaLnBrk="1" hangingPunct="1">
              <a:lnSpc>
                <a:spcPct val="120000"/>
              </a:lnSpc>
            </a:pPr>
            <a:r>
              <a:rPr lang="en-US" sz="1200" dirty="0" err="1">
                <a:solidFill>
                  <a:srgbClr val="595959"/>
                </a:solidFill>
                <a:latin typeface="Courier"/>
                <a:cs typeface="Courier"/>
              </a:rPr>
              <a:t>oplacl:hasRealm</a:t>
            </a:r>
            <a:r>
              <a:rPr lang="en-US" sz="1200" dirty="0">
                <a:solidFill>
                  <a:srgbClr val="595959"/>
                </a:solidFill>
                <a:latin typeface="Courier"/>
                <a:cs typeface="Courier"/>
              </a:rPr>
              <a:t> </a:t>
            </a:r>
            <a:r>
              <a:rPr lang="en-US" sz="1200" dirty="0" err="1">
                <a:solidFill>
                  <a:srgbClr val="595959"/>
                </a:solidFill>
                <a:latin typeface="Courier"/>
                <a:cs typeface="Courier"/>
              </a:rPr>
              <a:t>oplacl:DefaultRealm</a:t>
            </a:r>
            <a:r>
              <a:rPr lang="en-US" sz="1200" dirty="0">
                <a:solidFill>
                  <a:srgbClr val="595959"/>
                </a:solidFill>
                <a:latin typeface="Courier"/>
                <a:cs typeface="Courier"/>
              </a:rPr>
              <a:t> </a:t>
            </a:r>
            <a:r>
              <a:rPr lang="en-US" sz="1200" dirty="0" smtClean="0">
                <a:solidFill>
                  <a:srgbClr val="595959"/>
                </a:solidFill>
                <a:latin typeface="Courier"/>
                <a:cs typeface="Courier"/>
              </a:rPr>
              <a:t>.</a:t>
            </a:r>
            <a:endParaRPr lang="en-US" sz="1200" dirty="0">
              <a:solidFill>
                <a:srgbClr val="595959"/>
              </a:solidFill>
              <a:latin typeface="Courier"/>
              <a:cs typeface="Courier"/>
            </a:endParaRPr>
          </a:p>
          <a:p>
            <a:pPr eaLnBrk="1" hangingPunct="1">
              <a:lnSpc>
                <a:spcPct val="120000"/>
              </a:lnSpc>
            </a:pPr>
            <a:endParaRPr lang="en-US" sz="1400" dirty="0">
              <a:solidFill>
                <a:srgbClr val="595959"/>
              </a:solidFill>
              <a:latin typeface="Courier"/>
              <a:cs typeface="Courier"/>
            </a:endParaRPr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89288" y="6513513"/>
            <a:ext cx="2895600" cy="2286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sz="1000" dirty="0" smtClean="0">
                <a:solidFill>
                  <a:srgbClr val="595959"/>
                </a:solidFill>
                <a:latin typeface="+mn-lt"/>
              </a:rPr>
              <a:t>License CC-BY-SA 4.0 (International).</a:t>
            </a:r>
            <a:endParaRPr lang="en-US" sz="1000" dirty="0">
              <a:solidFill>
                <a:srgbClr val="59595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29993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905000"/>
            <a:ext cx="8534400" cy="1641475"/>
          </a:xfrm>
        </p:spPr>
        <p:txBody>
          <a:bodyPr/>
          <a:lstStyle/>
          <a:p>
            <a:pPr algn="ctr" eaLnBrk="1" hangingPunct="1"/>
            <a:r>
              <a:rPr lang="en-US" dirty="0" smtClean="0">
                <a:cs typeface="Arial" charset="0"/>
              </a:rPr>
              <a:t>Controlling Access </a:t>
            </a:r>
            <a:br>
              <a:rPr lang="en-US" dirty="0" smtClean="0">
                <a:cs typeface="Arial" charset="0"/>
              </a:rPr>
            </a:br>
            <a:r>
              <a:rPr lang="en-US" dirty="0" smtClean="0">
                <a:cs typeface="Arial" charset="0"/>
              </a:rPr>
              <a:t>to an HTTP (Web) Service</a:t>
            </a:r>
            <a:endParaRPr lang="en-US" dirty="0">
              <a:cs typeface="Arial" charset="0"/>
            </a:endParaRPr>
          </a:p>
        </p:txBody>
      </p:sp>
      <p:sp>
        <p:nvSpPr>
          <p:cNvPr id="10244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89288" y="6513513"/>
            <a:ext cx="2895600" cy="2286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sz="1000" dirty="0" smtClean="0">
                <a:solidFill>
                  <a:srgbClr val="595959"/>
                </a:solidFill>
                <a:latin typeface="+mn-lt"/>
              </a:rPr>
              <a:t>License CC-BY-SA 4.0 (International).</a:t>
            </a:r>
            <a:endParaRPr lang="en-US" sz="1000" dirty="0">
              <a:solidFill>
                <a:srgbClr val="59595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78460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457200"/>
            <a:ext cx="8532000" cy="914400"/>
          </a:xfrm>
        </p:spPr>
        <p:txBody>
          <a:bodyPr/>
          <a:lstStyle/>
          <a:p>
            <a:pPr algn="ctr" eaLnBrk="1" hangingPunct="1"/>
            <a:r>
              <a:rPr lang="en-US" dirty="0" smtClean="0">
                <a:latin typeface="+mj-lt"/>
              </a:rPr>
              <a:t>RDF based ACL scoped to a </a:t>
            </a:r>
            <a:r>
              <a:rPr lang="en-US" dirty="0" err="1" smtClean="0">
                <a:latin typeface="+mj-lt"/>
              </a:rPr>
              <a:t>YouID</a:t>
            </a:r>
            <a:r>
              <a:rPr lang="en-US" dirty="0" smtClean="0">
                <a:latin typeface="+mj-lt"/>
              </a:rPr>
              <a:t> Instance</a:t>
            </a:r>
            <a:endParaRPr lang="en-US" dirty="0">
              <a:latin typeface="+mj-lt"/>
              <a:cs typeface="Arial" charset="0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8763000" cy="4343400"/>
          </a:xfrm>
        </p:spPr>
        <p:txBody>
          <a:bodyPr anchor="ctr"/>
          <a:lstStyle/>
          <a:p>
            <a:pPr eaLnBrk="1" hangingPunct="1">
              <a:lnSpc>
                <a:spcPct val="120000"/>
              </a:lnSpc>
            </a:pPr>
            <a:r>
              <a:rPr lang="en-US" sz="1200" dirty="0" smtClean="0">
                <a:solidFill>
                  <a:srgbClr val="595959"/>
                </a:solidFill>
                <a:latin typeface="Courier"/>
                <a:cs typeface="Courier"/>
              </a:rPr>
              <a:t>PREFIX </a:t>
            </a:r>
            <a:r>
              <a:rPr lang="en-US" sz="1200" dirty="0" err="1">
                <a:solidFill>
                  <a:srgbClr val="595959"/>
                </a:solidFill>
                <a:latin typeface="Courier"/>
                <a:cs typeface="Courier"/>
              </a:rPr>
              <a:t>oplacl</a:t>
            </a:r>
            <a:r>
              <a:rPr lang="en-US" sz="1200" dirty="0">
                <a:solidFill>
                  <a:srgbClr val="595959"/>
                </a:solidFill>
                <a:latin typeface="Courier"/>
                <a:cs typeface="Courier"/>
              </a:rPr>
              <a:t>: &lt;</a:t>
            </a:r>
            <a:r>
              <a:rPr lang="en-US" sz="1200" dirty="0">
                <a:solidFill>
                  <a:srgbClr val="595959"/>
                </a:solidFill>
                <a:latin typeface="Courier"/>
                <a:cs typeface="Courier"/>
                <a:hlinkClick r:id="rId3"/>
              </a:rPr>
              <a:t>http://www.openlinksw.com/ontology/acl#</a:t>
            </a:r>
            <a:r>
              <a:rPr lang="en-US" sz="1200" dirty="0">
                <a:solidFill>
                  <a:srgbClr val="595959"/>
                </a:solidFill>
                <a:latin typeface="Courier"/>
                <a:cs typeface="Courier"/>
              </a:rPr>
              <a:t>&gt; </a:t>
            </a:r>
          </a:p>
          <a:p>
            <a:pPr eaLnBrk="1" hangingPunct="1">
              <a:lnSpc>
                <a:spcPct val="120000"/>
              </a:lnSpc>
            </a:pPr>
            <a:r>
              <a:rPr lang="en-US" sz="1200" dirty="0">
                <a:solidFill>
                  <a:srgbClr val="595959"/>
                </a:solidFill>
                <a:latin typeface="Courier"/>
                <a:cs typeface="Courier"/>
              </a:rPr>
              <a:t>PREFIX </a:t>
            </a:r>
            <a:r>
              <a:rPr lang="en-US" sz="1200" dirty="0" err="1">
                <a:solidFill>
                  <a:srgbClr val="595959"/>
                </a:solidFill>
                <a:latin typeface="Courier"/>
                <a:cs typeface="Courier"/>
              </a:rPr>
              <a:t>acl</a:t>
            </a:r>
            <a:r>
              <a:rPr lang="en-US" sz="1200" dirty="0">
                <a:solidFill>
                  <a:srgbClr val="595959"/>
                </a:solidFill>
                <a:latin typeface="Courier"/>
                <a:cs typeface="Courier"/>
              </a:rPr>
              <a:t>: &lt;</a:t>
            </a:r>
            <a:r>
              <a:rPr lang="en-US" sz="1200" dirty="0">
                <a:solidFill>
                  <a:srgbClr val="595959"/>
                </a:solidFill>
                <a:latin typeface="Courier"/>
                <a:cs typeface="Courier"/>
                <a:hlinkClick r:id="rId4"/>
              </a:rPr>
              <a:t>http://www.w3.org/ns/</a:t>
            </a:r>
            <a:r>
              <a:rPr lang="en-US" sz="1200" dirty="0" err="1">
                <a:solidFill>
                  <a:srgbClr val="595959"/>
                </a:solidFill>
                <a:latin typeface="Courier"/>
                <a:cs typeface="Courier"/>
                <a:hlinkClick r:id="rId4"/>
              </a:rPr>
              <a:t>auth</a:t>
            </a:r>
            <a:r>
              <a:rPr lang="en-US" sz="1200" dirty="0">
                <a:solidFill>
                  <a:srgbClr val="595959"/>
                </a:solidFill>
                <a:latin typeface="Courier"/>
                <a:cs typeface="Courier"/>
                <a:hlinkClick r:id="rId4"/>
              </a:rPr>
              <a:t>/</a:t>
            </a:r>
            <a:r>
              <a:rPr lang="en-US" sz="1200" dirty="0" err="1">
                <a:solidFill>
                  <a:srgbClr val="595959"/>
                </a:solidFill>
                <a:latin typeface="Courier"/>
                <a:cs typeface="Courier"/>
                <a:hlinkClick r:id="rId4"/>
              </a:rPr>
              <a:t>acl</a:t>
            </a:r>
            <a:r>
              <a:rPr lang="en-US" sz="1200" dirty="0">
                <a:solidFill>
                  <a:srgbClr val="595959"/>
                </a:solidFill>
                <a:latin typeface="Courier"/>
                <a:cs typeface="Courier"/>
                <a:hlinkClick r:id="rId4"/>
              </a:rPr>
              <a:t>#</a:t>
            </a:r>
            <a:r>
              <a:rPr lang="en-US" sz="1200" dirty="0">
                <a:solidFill>
                  <a:srgbClr val="595959"/>
                </a:solidFill>
                <a:latin typeface="Courier"/>
                <a:cs typeface="Courier"/>
              </a:rPr>
              <a:t>&gt;</a:t>
            </a:r>
          </a:p>
          <a:p>
            <a:pPr eaLnBrk="1" hangingPunct="1">
              <a:lnSpc>
                <a:spcPct val="120000"/>
              </a:lnSpc>
            </a:pPr>
            <a:r>
              <a:rPr lang="en-US" sz="1200" dirty="0">
                <a:solidFill>
                  <a:srgbClr val="595959"/>
                </a:solidFill>
                <a:latin typeface="Courier"/>
                <a:cs typeface="Courier"/>
              </a:rPr>
              <a:t>PREFIX </a:t>
            </a:r>
            <a:r>
              <a:rPr lang="en-US" sz="1200" dirty="0" err="1">
                <a:solidFill>
                  <a:srgbClr val="595959"/>
                </a:solidFill>
                <a:latin typeface="Courier"/>
                <a:cs typeface="Courier"/>
              </a:rPr>
              <a:t>foaf</a:t>
            </a:r>
            <a:r>
              <a:rPr lang="en-US" sz="1200" dirty="0">
                <a:solidFill>
                  <a:srgbClr val="595959"/>
                </a:solidFill>
                <a:latin typeface="Courier"/>
                <a:cs typeface="Courier"/>
              </a:rPr>
              <a:t>: </a:t>
            </a:r>
            <a:r>
              <a:rPr lang="en-US" sz="1200" dirty="0" smtClean="0">
                <a:solidFill>
                  <a:srgbClr val="595959"/>
                </a:solidFill>
                <a:latin typeface="Courier"/>
                <a:cs typeface="Courier"/>
              </a:rPr>
              <a:t>&lt;</a:t>
            </a:r>
            <a:r>
              <a:rPr lang="en-US" sz="1200" dirty="0" smtClean="0">
                <a:solidFill>
                  <a:srgbClr val="595959"/>
                </a:solidFill>
                <a:latin typeface="Courier"/>
                <a:cs typeface="Courier"/>
                <a:hlinkClick r:id="rId5"/>
              </a:rPr>
              <a:t>http</a:t>
            </a:r>
            <a:r>
              <a:rPr lang="en-US" sz="1200" dirty="0">
                <a:solidFill>
                  <a:srgbClr val="595959"/>
                </a:solidFill>
                <a:latin typeface="Courier"/>
                <a:cs typeface="Courier"/>
                <a:hlinkClick r:id="rId5"/>
              </a:rPr>
              <a:t>://xmlns.com/foaf/0.1</a:t>
            </a:r>
            <a:r>
              <a:rPr lang="en-US" sz="1200" dirty="0" smtClean="0">
                <a:solidFill>
                  <a:srgbClr val="595959"/>
                </a:solidFill>
                <a:latin typeface="Courier"/>
                <a:cs typeface="Courier"/>
                <a:hlinkClick r:id="rId5"/>
              </a:rPr>
              <a:t>/</a:t>
            </a:r>
            <a:r>
              <a:rPr lang="en-US" sz="1200" dirty="0" smtClean="0">
                <a:solidFill>
                  <a:srgbClr val="595959"/>
                </a:solidFill>
                <a:latin typeface="Courier"/>
                <a:cs typeface="Courier"/>
              </a:rPr>
              <a:t>&gt;</a:t>
            </a:r>
            <a:endParaRPr lang="en-US" sz="1200" dirty="0">
              <a:solidFill>
                <a:srgbClr val="595959"/>
              </a:solidFill>
              <a:latin typeface="Courier"/>
              <a:cs typeface="Courier"/>
            </a:endParaRPr>
          </a:p>
          <a:p>
            <a:pPr eaLnBrk="1" hangingPunct="1">
              <a:lnSpc>
                <a:spcPct val="120000"/>
              </a:lnSpc>
            </a:pPr>
            <a:endParaRPr lang="en-US" sz="1200" dirty="0" smtClean="0">
              <a:solidFill>
                <a:srgbClr val="595959"/>
              </a:solidFill>
              <a:latin typeface="Courier"/>
              <a:cs typeface="Courier"/>
            </a:endParaRPr>
          </a:p>
          <a:p>
            <a:pPr eaLnBrk="1" hangingPunct="1">
              <a:lnSpc>
                <a:spcPct val="120000"/>
              </a:lnSpc>
            </a:pPr>
            <a:r>
              <a:rPr lang="en-US" sz="1200" dirty="0" smtClean="0">
                <a:solidFill>
                  <a:srgbClr val="595959"/>
                </a:solidFill>
                <a:latin typeface="Courier"/>
                <a:cs typeface="Courier"/>
              </a:rPr>
              <a:t>&lt;#YouIDUsagePolicy1&gt; </a:t>
            </a:r>
          </a:p>
          <a:p>
            <a:pPr eaLnBrk="1" hangingPunct="1">
              <a:lnSpc>
                <a:spcPct val="120000"/>
              </a:lnSpc>
            </a:pPr>
            <a:r>
              <a:rPr lang="en-US" sz="1200" dirty="0">
                <a:solidFill>
                  <a:srgbClr val="595959"/>
                </a:solidFill>
                <a:latin typeface="Courier"/>
                <a:cs typeface="Courier"/>
              </a:rPr>
              <a:t>a </a:t>
            </a:r>
            <a:r>
              <a:rPr lang="en-US" sz="1200" dirty="0" err="1">
                <a:solidFill>
                  <a:srgbClr val="595959"/>
                </a:solidFill>
                <a:latin typeface="Courier"/>
                <a:cs typeface="Courier"/>
              </a:rPr>
              <a:t>acl:Authorization</a:t>
            </a:r>
            <a:r>
              <a:rPr lang="en-US" sz="1200" dirty="0">
                <a:solidFill>
                  <a:srgbClr val="595959"/>
                </a:solidFill>
                <a:latin typeface="Courier"/>
                <a:cs typeface="Courier"/>
              </a:rPr>
              <a:t> ;</a:t>
            </a:r>
          </a:p>
          <a:p>
            <a:pPr eaLnBrk="1" hangingPunct="1">
              <a:lnSpc>
                <a:spcPct val="120000"/>
              </a:lnSpc>
            </a:pPr>
            <a:r>
              <a:rPr lang="en-US" sz="1200" dirty="0" err="1">
                <a:solidFill>
                  <a:srgbClr val="595959"/>
                </a:solidFill>
                <a:latin typeface="Courier"/>
                <a:cs typeface="Courier"/>
              </a:rPr>
              <a:t>rdfs:comment</a:t>
            </a:r>
            <a:r>
              <a:rPr lang="en-US" sz="1200" dirty="0">
                <a:solidFill>
                  <a:srgbClr val="595959"/>
                </a:solidFill>
                <a:latin typeface="Courier"/>
                <a:cs typeface="Courier"/>
              </a:rPr>
              <a:t> "</a:t>
            </a:r>
            <a:r>
              <a:rPr lang="en-US" sz="1200" dirty="0" smtClean="0">
                <a:solidFill>
                  <a:srgbClr val="595959"/>
                </a:solidFill>
                <a:latin typeface="Courier"/>
                <a:cs typeface="Courier"/>
              </a:rPr>
              <a:t>"”Machine-to-Machine ACL </a:t>
            </a:r>
            <a:r>
              <a:rPr lang="en-US" sz="1200" dirty="0">
                <a:solidFill>
                  <a:srgbClr val="595959"/>
                </a:solidFill>
                <a:latin typeface="Courier"/>
                <a:cs typeface="Courier"/>
              </a:rPr>
              <a:t>that controls access to an instance of the </a:t>
            </a:r>
            <a:r>
              <a:rPr lang="en-US" sz="1200" dirty="0" err="1">
                <a:solidFill>
                  <a:srgbClr val="595959"/>
                </a:solidFill>
                <a:latin typeface="Courier"/>
                <a:cs typeface="Courier"/>
              </a:rPr>
              <a:t>YouID</a:t>
            </a:r>
            <a:r>
              <a:rPr lang="en-US" sz="1200" dirty="0">
                <a:solidFill>
                  <a:srgbClr val="595959"/>
                </a:solidFill>
                <a:latin typeface="Courier"/>
                <a:cs typeface="Courier"/>
              </a:rPr>
              <a:t> </a:t>
            </a:r>
            <a:endParaRPr lang="en-US" sz="1200" dirty="0" smtClean="0">
              <a:solidFill>
                <a:srgbClr val="595959"/>
              </a:solidFill>
              <a:latin typeface="Courier"/>
              <a:cs typeface="Courier"/>
            </a:endParaRPr>
          </a:p>
          <a:p>
            <a:pPr eaLnBrk="1" hangingPunct="1">
              <a:lnSpc>
                <a:spcPct val="120000"/>
              </a:lnSpc>
            </a:pPr>
            <a:r>
              <a:rPr lang="en-US" sz="1200" dirty="0">
                <a:solidFill>
                  <a:srgbClr val="595959"/>
                </a:solidFill>
                <a:latin typeface="Courier"/>
                <a:cs typeface="Courier"/>
              </a:rPr>
              <a:t> </a:t>
            </a:r>
            <a:r>
              <a:rPr lang="en-US" sz="1200" dirty="0" smtClean="0">
                <a:solidFill>
                  <a:srgbClr val="595959"/>
                </a:solidFill>
                <a:latin typeface="Courier"/>
                <a:cs typeface="Courier"/>
              </a:rPr>
              <a:t>               Identity </a:t>
            </a:r>
            <a:r>
              <a:rPr lang="en-US" sz="1200" dirty="0">
                <a:solidFill>
                  <a:srgbClr val="595959"/>
                </a:solidFill>
                <a:latin typeface="Courier"/>
                <a:cs typeface="Courier"/>
              </a:rPr>
              <a:t>Card </a:t>
            </a:r>
            <a:r>
              <a:rPr lang="en-US" sz="1200" dirty="0" smtClean="0">
                <a:solidFill>
                  <a:srgbClr val="595959"/>
                </a:solidFill>
                <a:latin typeface="Courier"/>
                <a:cs typeface="Courier"/>
              </a:rPr>
              <a:t>Generator.""” ;</a:t>
            </a:r>
            <a:endParaRPr lang="en-US" sz="1200" dirty="0">
              <a:solidFill>
                <a:srgbClr val="595959"/>
              </a:solidFill>
              <a:latin typeface="Courier"/>
              <a:cs typeface="Courier"/>
            </a:endParaRPr>
          </a:p>
          <a:p>
            <a:pPr eaLnBrk="1" hangingPunct="1">
              <a:lnSpc>
                <a:spcPct val="120000"/>
              </a:lnSpc>
            </a:pPr>
            <a:r>
              <a:rPr lang="en-US" sz="1200" dirty="0" err="1">
                <a:solidFill>
                  <a:srgbClr val="595959"/>
                </a:solidFill>
                <a:latin typeface="Courier"/>
                <a:cs typeface="Courier"/>
              </a:rPr>
              <a:t>foaf:maker</a:t>
            </a:r>
            <a:r>
              <a:rPr lang="en-US" sz="1200" dirty="0">
                <a:solidFill>
                  <a:srgbClr val="595959"/>
                </a:solidFill>
                <a:latin typeface="Courier"/>
                <a:cs typeface="Courier"/>
              </a:rPr>
              <a:t> &lt;{PERSON-WEBID}&gt; ; </a:t>
            </a:r>
          </a:p>
          <a:p>
            <a:pPr eaLnBrk="1" hangingPunct="1">
              <a:lnSpc>
                <a:spcPct val="120000"/>
              </a:lnSpc>
            </a:pPr>
            <a:r>
              <a:rPr lang="en-US" sz="1200" dirty="0" err="1">
                <a:solidFill>
                  <a:srgbClr val="595959"/>
                </a:solidFill>
                <a:latin typeface="Courier"/>
                <a:cs typeface="Courier"/>
              </a:rPr>
              <a:t>oplacl:hasAccessMode</a:t>
            </a:r>
            <a:r>
              <a:rPr lang="en-US" sz="1200" dirty="0">
                <a:solidFill>
                  <a:srgbClr val="595959"/>
                </a:solidFill>
                <a:latin typeface="Courier"/>
                <a:cs typeface="Courier"/>
              </a:rPr>
              <a:t> </a:t>
            </a:r>
            <a:r>
              <a:rPr lang="en-US" sz="1200" dirty="0" err="1">
                <a:solidFill>
                  <a:srgbClr val="595959"/>
                </a:solidFill>
                <a:latin typeface="Courier"/>
                <a:cs typeface="Courier"/>
              </a:rPr>
              <a:t>oplacl:Write</a:t>
            </a:r>
            <a:r>
              <a:rPr lang="en-US" sz="1200" dirty="0">
                <a:solidFill>
                  <a:srgbClr val="595959"/>
                </a:solidFill>
                <a:latin typeface="Courier"/>
                <a:cs typeface="Courier"/>
              </a:rPr>
              <a:t> ;</a:t>
            </a:r>
          </a:p>
          <a:p>
            <a:pPr eaLnBrk="1" hangingPunct="1">
              <a:lnSpc>
                <a:spcPct val="120000"/>
              </a:lnSpc>
            </a:pPr>
            <a:r>
              <a:rPr lang="en-US" sz="1200" b="1" dirty="0" err="1">
                <a:solidFill>
                  <a:srgbClr val="595959"/>
                </a:solidFill>
                <a:latin typeface="Courier"/>
                <a:cs typeface="Courier"/>
              </a:rPr>
              <a:t>acl:accessTo</a:t>
            </a:r>
            <a:r>
              <a:rPr lang="en-US" sz="1200" b="1" dirty="0">
                <a:solidFill>
                  <a:srgbClr val="595959"/>
                </a:solidFill>
                <a:latin typeface="Courier"/>
                <a:cs typeface="Courier"/>
              </a:rPr>
              <a:t> &lt;http://{HOST-CNAME}/</a:t>
            </a:r>
            <a:r>
              <a:rPr lang="en-US" sz="1200" b="1" dirty="0" err="1">
                <a:solidFill>
                  <a:srgbClr val="595959"/>
                </a:solidFill>
                <a:latin typeface="Courier"/>
                <a:cs typeface="Courier"/>
              </a:rPr>
              <a:t>youid</a:t>
            </a:r>
            <a:r>
              <a:rPr lang="en-US" sz="1200" b="1" dirty="0">
                <a:solidFill>
                  <a:srgbClr val="595959"/>
                </a:solidFill>
                <a:latin typeface="Courier"/>
                <a:cs typeface="Courier"/>
              </a:rPr>
              <a:t>&gt; </a:t>
            </a:r>
            <a:r>
              <a:rPr lang="en-US" sz="1200" dirty="0">
                <a:solidFill>
                  <a:srgbClr val="595959"/>
                </a:solidFill>
                <a:latin typeface="Courier"/>
                <a:cs typeface="Courier"/>
              </a:rPr>
              <a:t>;</a:t>
            </a:r>
          </a:p>
          <a:p>
            <a:pPr eaLnBrk="1" hangingPunct="1">
              <a:lnSpc>
                <a:spcPct val="120000"/>
              </a:lnSpc>
            </a:pPr>
            <a:r>
              <a:rPr lang="en-US" sz="1200" b="1" dirty="0" err="1">
                <a:solidFill>
                  <a:srgbClr val="595959"/>
                </a:solidFill>
                <a:latin typeface="Courier"/>
                <a:cs typeface="Courier"/>
              </a:rPr>
              <a:t>acl:agent</a:t>
            </a:r>
            <a:r>
              <a:rPr lang="en-US" sz="1200" b="1" dirty="0">
                <a:solidFill>
                  <a:srgbClr val="595959"/>
                </a:solidFill>
                <a:latin typeface="Courier"/>
                <a:cs typeface="Courier"/>
              </a:rPr>
              <a:t> </a:t>
            </a:r>
            <a:r>
              <a:rPr lang="en-US" sz="1200" b="1" dirty="0" smtClean="0">
                <a:solidFill>
                  <a:srgbClr val="595959"/>
                </a:solidFill>
                <a:latin typeface="Courier"/>
                <a:cs typeface="Courier"/>
              </a:rPr>
              <a:t>{Agent-</a:t>
            </a:r>
            <a:r>
              <a:rPr lang="en-US" sz="1200" b="1" dirty="0" err="1" smtClean="0">
                <a:solidFill>
                  <a:srgbClr val="595959"/>
                </a:solidFill>
                <a:latin typeface="Courier"/>
                <a:cs typeface="Courier"/>
              </a:rPr>
              <a:t>WebID</a:t>
            </a:r>
            <a:r>
              <a:rPr lang="en-US" sz="1200" b="1" dirty="0" smtClean="0">
                <a:solidFill>
                  <a:srgbClr val="595959"/>
                </a:solidFill>
                <a:latin typeface="Courier"/>
                <a:cs typeface="Courier"/>
              </a:rPr>
              <a:t>} ;</a:t>
            </a:r>
          </a:p>
          <a:p>
            <a:pPr eaLnBrk="1" hangingPunct="1">
              <a:lnSpc>
                <a:spcPct val="120000"/>
              </a:lnSpc>
            </a:pPr>
            <a:r>
              <a:rPr lang="en-US" sz="1200" dirty="0" err="1" smtClean="0">
                <a:solidFill>
                  <a:srgbClr val="595959"/>
                </a:solidFill>
                <a:latin typeface="Courier"/>
                <a:cs typeface="Courier"/>
              </a:rPr>
              <a:t>oplacl:hasScope</a:t>
            </a:r>
            <a:r>
              <a:rPr lang="en-US" sz="1200" dirty="0" smtClean="0">
                <a:solidFill>
                  <a:srgbClr val="595959"/>
                </a:solidFill>
                <a:latin typeface="Courier"/>
                <a:cs typeface="Courier"/>
              </a:rPr>
              <a:t> </a:t>
            </a:r>
            <a:r>
              <a:rPr lang="en-US" sz="1200" dirty="0">
                <a:solidFill>
                  <a:srgbClr val="595959"/>
                </a:solidFill>
                <a:latin typeface="Courier"/>
                <a:cs typeface="Courier"/>
              </a:rPr>
              <a:t>&lt;</a:t>
            </a:r>
            <a:r>
              <a:rPr lang="en-US" sz="1200" dirty="0" err="1">
                <a:solidFill>
                  <a:srgbClr val="595959"/>
                </a:solidFill>
                <a:latin typeface="Courier"/>
                <a:cs typeface="Courier"/>
              </a:rPr>
              <a:t>urn:virtuoso:val:scopes:youid</a:t>
            </a:r>
            <a:r>
              <a:rPr lang="en-US" sz="1200" dirty="0">
                <a:solidFill>
                  <a:srgbClr val="595959"/>
                </a:solidFill>
                <a:latin typeface="Courier"/>
                <a:cs typeface="Courier"/>
              </a:rPr>
              <a:t>&gt; ;</a:t>
            </a:r>
          </a:p>
          <a:p>
            <a:pPr eaLnBrk="1" hangingPunct="1">
              <a:lnSpc>
                <a:spcPct val="120000"/>
              </a:lnSpc>
            </a:pPr>
            <a:r>
              <a:rPr lang="en-US" sz="1200" dirty="0" err="1">
                <a:solidFill>
                  <a:srgbClr val="595959"/>
                </a:solidFill>
                <a:latin typeface="Courier"/>
                <a:cs typeface="Courier"/>
              </a:rPr>
              <a:t>oplacl:hasRealm</a:t>
            </a:r>
            <a:r>
              <a:rPr lang="en-US" sz="1200" dirty="0">
                <a:solidFill>
                  <a:srgbClr val="595959"/>
                </a:solidFill>
                <a:latin typeface="Courier"/>
                <a:cs typeface="Courier"/>
              </a:rPr>
              <a:t> </a:t>
            </a:r>
            <a:r>
              <a:rPr lang="en-US" sz="1200" dirty="0" err="1">
                <a:solidFill>
                  <a:srgbClr val="595959"/>
                </a:solidFill>
                <a:latin typeface="Courier"/>
                <a:cs typeface="Courier"/>
              </a:rPr>
              <a:t>oplacl:DefaultRealm</a:t>
            </a:r>
            <a:r>
              <a:rPr lang="en-US" sz="1200" dirty="0">
                <a:solidFill>
                  <a:srgbClr val="595959"/>
                </a:solidFill>
                <a:latin typeface="Courier"/>
                <a:cs typeface="Courier"/>
              </a:rPr>
              <a:t> .</a:t>
            </a:r>
            <a:endParaRPr lang="en-US" sz="1400" dirty="0">
              <a:solidFill>
                <a:srgbClr val="595959"/>
              </a:solidFill>
              <a:latin typeface="Courier"/>
              <a:cs typeface="Courier"/>
            </a:endParaRPr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89288" y="6513513"/>
            <a:ext cx="2895600" cy="2286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sz="1000" dirty="0" smtClean="0">
                <a:solidFill>
                  <a:srgbClr val="595959"/>
                </a:solidFill>
                <a:latin typeface="+mn-lt"/>
              </a:rPr>
              <a:t>License CC-BY-SA 4.0 (International).</a:t>
            </a:r>
            <a:endParaRPr lang="en-US" sz="1000" dirty="0">
              <a:solidFill>
                <a:srgbClr val="59595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3887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32000" cy="955675"/>
          </a:xfrm>
        </p:spPr>
        <p:txBody>
          <a:bodyPr/>
          <a:lstStyle/>
          <a:p>
            <a:pPr eaLnBrk="1" hangingPunct="1"/>
            <a:r>
              <a:rPr lang="en-US" b="1" dirty="0" smtClean="0">
                <a:latin typeface="+mj-lt"/>
              </a:rPr>
              <a:t>Live Additional Information Links</a:t>
            </a:r>
            <a:endParaRPr lang="en-US" sz="2800" dirty="0">
              <a:latin typeface="+mj-lt"/>
              <a:cs typeface="Arial" charset="0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752600"/>
            <a:ext cx="8610600" cy="4267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dirty="0" smtClean="0">
                <a:latin typeface="+mn-lt"/>
                <a:cs typeface="Arial" charset="0"/>
              </a:rPr>
              <a:t>An </a:t>
            </a:r>
            <a:r>
              <a:rPr lang="en-US" sz="2400" dirty="0" smtClean="0">
                <a:solidFill>
                  <a:srgbClr val="0082A0"/>
                </a:solidFill>
                <a:latin typeface="Calibri"/>
                <a:cs typeface="Calibri"/>
              </a:rPr>
              <a:t>Glossary of terms, in Linked Data form</a:t>
            </a:r>
            <a:r>
              <a:rPr lang="en-US" sz="2400" dirty="0" smtClean="0">
                <a:latin typeface="+mn-lt"/>
                <a:cs typeface="Arial" charset="0"/>
              </a:rPr>
              <a:t>:</a:t>
            </a:r>
          </a:p>
          <a:p>
            <a:pPr marL="936700" lvl="1" indent="-342900" eaLnBrk="1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/>
              <a:buChar char="•"/>
            </a:pPr>
            <a:r>
              <a:rPr lang="en-US" dirty="0" err="1" smtClean="0">
                <a:latin typeface="Calibri"/>
                <a:cs typeface="Calibri"/>
                <a:hlinkClick r:id="rId3"/>
              </a:rPr>
              <a:t>WebID</a:t>
            </a:r>
            <a:endParaRPr lang="en-US" dirty="0" smtClean="0">
              <a:latin typeface="Calibri"/>
              <a:cs typeface="Calibri"/>
            </a:endParaRPr>
          </a:p>
          <a:p>
            <a:pPr marL="936700" lvl="1" indent="-342900" eaLnBrk="1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/>
              <a:buChar char="•"/>
            </a:pPr>
            <a:r>
              <a:rPr lang="en-US" dirty="0" err="1" smtClean="0">
                <a:latin typeface="Calibri"/>
                <a:cs typeface="Calibri"/>
                <a:hlinkClick r:id="rId4"/>
              </a:rPr>
              <a:t>WebID</a:t>
            </a:r>
            <a:r>
              <a:rPr lang="en-US" dirty="0" smtClean="0">
                <a:latin typeface="Calibri"/>
                <a:cs typeface="Calibri"/>
                <a:hlinkClick r:id="rId4"/>
              </a:rPr>
              <a:t>-TLS</a:t>
            </a:r>
            <a:endParaRPr lang="en-US" dirty="0" smtClean="0">
              <a:latin typeface="Calibri"/>
              <a:cs typeface="Calibri"/>
            </a:endParaRPr>
          </a:p>
          <a:p>
            <a:pPr marL="936700" lvl="1" indent="-342900" eaLnBrk="1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/>
              <a:buChar char="•"/>
            </a:pPr>
            <a:r>
              <a:rPr lang="en-US" dirty="0" err="1" smtClean="0">
                <a:latin typeface="Calibri"/>
                <a:cs typeface="Calibri"/>
                <a:hlinkClick r:id="rId5"/>
              </a:rPr>
              <a:t>NetID</a:t>
            </a:r>
            <a:endParaRPr lang="en-US" dirty="0" smtClean="0">
              <a:latin typeface="Calibri"/>
              <a:cs typeface="Calibri"/>
            </a:endParaRPr>
          </a:p>
          <a:p>
            <a:pPr marL="936700" lvl="1" indent="-342900" eaLnBrk="1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/>
              <a:buChar char="•"/>
            </a:pPr>
            <a:r>
              <a:rPr lang="en-US" dirty="0" err="1" smtClean="0">
                <a:latin typeface="Calibri"/>
                <a:cs typeface="Calibri"/>
                <a:hlinkClick r:id="rId6"/>
              </a:rPr>
              <a:t>NetID</a:t>
            </a:r>
            <a:r>
              <a:rPr lang="en-US" dirty="0" smtClean="0">
                <a:latin typeface="Calibri"/>
                <a:cs typeface="Calibri"/>
                <a:hlinkClick r:id="rId6"/>
              </a:rPr>
              <a:t>-TLS</a:t>
            </a:r>
            <a:endParaRPr lang="en-US" dirty="0" smtClean="0">
              <a:latin typeface="Calibri"/>
              <a:cs typeface="Calibri"/>
            </a:endParaRPr>
          </a:p>
          <a:p>
            <a:pPr marL="936700" lvl="1" indent="-342900" eaLnBrk="1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/>
              <a:buChar char="•"/>
            </a:pPr>
            <a:r>
              <a:rPr lang="en-US" dirty="0" smtClean="0">
                <a:latin typeface="Calibri"/>
                <a:cs typeface="Calibri"/>
                <a:hlinkClick r:id="rId7"/>
              </a:rPr>
              <a:t>Linked Data</a:t>
            </a:r>
            <a:endParaRPr lang="en-US" dirty="0" smtClean="0">
              <a:latin typeface="Calibri"/>
              <a:cs typeface="Calibri"/>
            </a:endParaRPr>
          </a:p>
          <a:p>
            <a:pPr marL="936700" lvl="1" indent="-342900" eaLnBrk="1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/>
              <a:buChar char="•"/>
            </a:pPr>
            <a:r>
              <a:rPr lang="en-US" dirty="0" smtClean="0">
                <a:latin typeface="Calibri"/>
                <a:cs typeface="Calibri"/>
                <a:hlinkClick r:id="rId8"/>
              </a:rPr>
              <a:t>Linked Open Data</a:t>
            </a:r>
            <a:endParaRPr lang="en-US" dirty="0" smtClean="0">
              <a:latin typeface="Calibri"/>
              <a:cs typeface="Calibri"/>
            </a:endParaRPr>
          </a:p>
          <a:p>
            <a:pPr marL="936700" lvl="1" indent="-342900" eaLnBrk="1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/>
              <a:buChar char="•"/>
            </a:pPr>
            <a:r>
              <a:rPr lang="en-US" dirty="0" smtClean="0">
                <a:latin typeface="Calibri"/>
                <a:cs typeface="Calibri"/>
                <a:hlinkClick r:id="rId9"/>
              </a:rPr>
              <a:t>Semantic Web</a:t>
            </a:r>
            <a:endParaRPr lang="en-US" dirty="0" smtClean="0">
              <a:latin typeface="Calibri"/>
              <a:cs typeface="Calibri"/>
            </a:endParaRPr>
          </a:p>
          <a:p>
            <a:pPr marL="936700" lvl="1" indent="-342900" eaLnBrk="1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/>
              <a:buChar char="•"/>
            </a:pPr>
            <a:r>
              <a:rPr lang="en-US" dirty="0" smtClean="0">
                <a:latin typeface="Calibri"/>
                <a:cs typeface="Calibri"/>
                <a:hlinkClick r:id="rId10"/>
              </a:rPr>
              <a:t>Resource Description </a:t>
            </a:r>
            <a:r>
              <a:rPr lang="en-US" dirty="0">
                <a:latin typeface="Calibri"/>
                <a:cs typeface="Calibri"/>
                <a:hlinkClick r:id="rId10"/>
              </a:rPr>
              <a:t>F</a:t>
            </a:r>
            <a:r>
              <a:rPr lang="en-US" dirty="0" smtClean="0">
                <a:latin typeface="Calibri"/>
                <a:cs typeface="Calibri"/>
                <a:hlinkClick r:id="rId10"/>
              </a:rPr>
              <a:t>ramework (RDF)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89288" y="6513513"/>
            <a:ext cx="2895600" cy="2286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sz="1000" dirty="0" smtClean="0">
                <a:solidFill>
                  <a:srgbClr val="595959"/>
                </a:solidFill>
                <a:latin typeface="+mn-lt"/>
              </a:rPr>
              <a:t>License CC-BY-SA 4.0 (International).</a:t>
            </a:r>
            <a:endParaRPr lang="en-US" sz="1000" dirty="0">
              <a:solidFill>
                <a:srgbClr val="59595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4130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+mj-lt"/>
                <a:cs typeface="Arial" charset="0"/>
              </a:rPr>
              <a:t>Additional Information</a:t>
            </a:r>
          </a:p>
        </p:txBody>
      </p:sp>
      <p:sp>
        <p:nvSpPr>
          <p:cNvPr id="145410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95400"/>
            <a:ext cx="8458200" cy="4800600"/>
          </a:xfrm>
        </p:spPr>
        <p:txBody>
          <a:bodyPr/>
          <a:lstStyle/>
          <a:p>
            <a:pPr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600" b="1" dirty="0" smtClean="0">
                <a:latin typeface="Calibri"/>
                <a:cs typeface="Calibri"/>
              </a:rPr>
              <a:t>Web Sites</a:t>
            </a:r>
            <a:endParaRPr lang="en-US" sz="1600" b="1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600" u="sng" dirty="0">
                <a:latin typeface="+mn-lt"/>
                <a:hlinkClick r:id="rId3"/>
              </a:rPr>
              <a:t>OpenLink </a:t>
            </a:r>
            <a:r>
              <a:rPr lang="en-US" sz="1600" u="sng" dirty="0" smtClean="0">
                <a:latin typeface="+mn-lt"/>
                <a:hlinkClick r:id="rId3"/>
              </a:rPr>
              <a:t>Software</a:t>
            </a:r>
            <a:r>
              <a:rPr lang="en-US" sz="1600" dirty="0" smtClean="0">
                <a:latin typeface="+mn-lt"/>
                <a:hlinkClick r:id="rId3"/>
              </a:rPr>
              <a:t> </a:t>
            </a:r>
            <a:endParaRPr lang="en-US" sz="1600" dirty="0" smtClean="0">
              <a:latin typeface="+mn-lt"/>
            </a:endParaRPr>
          </a:p>
          <a:p>
            <a:pPr lvl="1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600" dirty="0" smtClean="0">
                <a:latin typeface="+mn-lt"/>
                <a:hlinkClick r:id="rId4"/>
              </a:rPr>
              <a:t>YouID</a:t>
            </a:r>
            <a:r>
              <a:rPr lang="en-US" sz="1600" dirty="0" smtClean="0">
                <a:latin typeface="+mn-lt"/>
              </a:rPr>
              <a:t> – Digital Identity Card (Certificate) Generator </a:t>
            </a:r>
          </a:p>
          <a:p>
            <a:pPr lvl="1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600" dirty="0" smtClean="0">
                <a:latin typeface="+mn-lt"/>
                <a:hlinkClick r:id="rId5"/>
              </a:rPr>
              <a:t>OpenLink Data Spaces</a:t>
            </a:r>
            <a:r>
              <a:rPr lang="en-US" sz="1600" dirty="0" smtClean="0">
                <a:latin typeface="+mn-lt"/>
              </a:rPr>
              <a:t> – Semantically enhanced Personal &amp; Enterprise Data Spaces &amp; Collaboration Platform </a:t>
            </a:r>
            <a:endParaRPr lang="en-US" sz="1600" dirty="0">
              <a:latin typeface="+mn-lt"/>
            </a:endParaRPr>
          </a:p>
          <a:p>
            <a:pPr lvl="1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600" u="sng" dirty="0">
                <a:latin typeface="+mn-lt"/>
                <a:hlinkClick r:id="rId6"/>
              </a:rPr>
              <a:t>OpenLink Virtuoso</a:t>
            </a:r>
            <a:r>
              <a:rPr lang="en-US" sz="1600" dirty="0">
                <a:latin typeface="+mn-lt"/>
                <a:hlinkClick r:id="rId6"/>
              </a:rPr>
              <a:t> </a:t>
            </a:r>
            <a:r>
              <a:rPr lang="en-US" sz="1600" dirty="0" smtClean="0">
                <a:latin typeface="+mn-lt"/>
              </a:rPr>
              <a:t> - Hybrid Data Management, Integration, Application, and Identity Server</a:t>
            </a:r>
            <a:endParaRPr lang="en-US" sz="1600" dirty="0">
              <a:latin typeface="+mn-lt"/>
            </a:endParaRPr>
          </a:p>
          <a:p>
            <a:pPr lvl="1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600" u="sng" dirty="0">
                <a:latin typeface="+mn-lt"/>
                <a:hlinkClick r:id="rId7"/>
              </a:rPr>
              <a:t>Universal Data Access Drivers</a:t>
            </a:r>
            <a:r>
              <a:rPr lang="en-US" sz="1600" dirty="0">
                <a:latin typeface="+mn-lt"/>
                <a:hlinkClick r:id="rId7"/>
              </a:rPr>
              <a:t> </a:t>
            </a:r>
            <a:r>
              <a:rPr lang="en-US" sz="1600" dirty="0" smtClean="0">
                <a:latin typeface="+mn-lt"/>
              </a:rPr>
              <a:t> - High-Performance ODBC, JDBC, ADO.NET, and OLE-DB Drivers</a:t>
            </a:r>
          </a:p>
          <a:p>
            <a:pPr lvl="1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600" dirty="0" smtClean="0">
                <a:latin typeface="+mn-lt"/>
                <a:hlinkClick r:id="rId8"/>
              </a:rPr>
              <a:t>LDAP and </a:t>
            </a:r>
            <a:r>
              <a:rPr lang="en-US" sz="1600" dirty="0" err="1" smtClean="0">
                <a:latin typeface="+mn-lt"/>
                <a:hlinkClick r:id="rId8"/>
              </a:rPr>
              <a:t>NetID</a:t>
            </a:r>
            <a:r>
              <a:rPr lang="en-US" sz="1600" dirty="0" smtClean="0">
                <a:latin typeface="+mn-lt"/>
                <a:hlinkClick r:id="rId8"/>
              </a:rPr>
              <a:t>-TLS </a:t>
            </a:r>
            <a:r>
              <a:rPr lang="en-US" sz="1600" dirty="0" smtClean="0">
                <a:latin typeface="+mn-lt"/>
              </a:rPr>
              <a:t>– How to use LDAP scheme URIs with </a:t>
            </a:r>
            <a:r>
              <a:rPr lang="en-US" sz="1600" dirty="0" err="1" smtClean="0">
                <a:latin typeface="+mn-lt"/>
              </a:rPr>
              <a:t>NetID</a:t>
            </a:r>
            <a:r>
              <a:rPr lang="en-US" sz="1600" dirty="0" smtClean="0">
                <a:latin typeface="+mn-lt"/>
              </a:rPr>
              <a:t>-TLS Authentication</a:t>
            </a:r>
            <a:endParaRPr lang="en-US" sz="1600" dirty="0">
              <a:latin typeface="+mn-lt"/>
            </a:endParaRPr>
          </a:p>
          <a:p>
            <a:pPr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600" b="1" dirty="0" smtClean="0">
                <a:latin typeface="Calibri"/>
                <a:cs typeface="Calibri"/>
              </a:rPr>
              <a:t/>
            </a:r>
            <a:br>
              <a:rPr lang="en-US" sz="1600" b="1" dirty="0" smtClean="0">
                <a:latin typeface="Calibri"/>
                <a:cs typeface="Calibri"/>
              </a:rPr>
            </a:br>
            <a:r>
              <a:rPr lang="en-US" sz="1600" b="1" dirty="0" smtClean="0">
                <a:latin typeface="Calibri"/>
                <a:cs typeface="Calibri"/>
              </a:rPr>
              <a:t>Social </a:t>
            </a:r>
            <a:r>
              <a:rPr lang="en-US" sz="1600" b="1" dirty="0">
                <a:latin typeface="Calibri"/>
                <a:cs typeface="Calibri"/>
              </a:rPr>
              <a:t>Media Data spaces</a:t>
            </a:r>
          </a:p>
          <a:p>
            <a:pPr lvl="1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600" dirty="0" smtClean="0">
                <a:latin typeface="+mn-lt"/>
                <a:hlinkClick r:id="rId9"/>
              </a:rPr>
              <a:t>http://kidehen.blogspot.com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i="1" dirty="0" smtClean="0">
                <a:latin typeface="+mn-lt"/>
              </a:rPr>
              <a:t>(weblog)</a:t>
            </a:r>
          </a:p>
          <a:p>
            <a:pPr lvl="1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600" u="sng" dirty="0">
                <a:latin typeface="+mn-lt"/>
                <a:hlinkClick r:id="rId10"/>
              </a:rPr>
              <a:t>http://www.openlinksw.com/blog/~kidehen/</a:t>
            </a:r>
            <a:r>
              <a:rPr lang="en-US" sz="1600" dirty="0">
                <a:latin typeface="+mn-lt"/>
              </a:rPr>
              <a:t> </a:t>
            </a:r>
            <a:r>
              <a:rPr lang="en-US" sz="1600" i="1" dirty="0">
                <a:latin typeface="+mn-lt"/>
              </a:rPr>
              <a:t>(weblog</a:t>
            </a:r>
            <a:r>
              <a:rPr lang="en-US" sz="1600" i="1" dirty="0" smtClean="0">
                <a:latin typeface="+mn-lt"/>
              </a:rPr>
              <a:t>)</a:t>
            </a:r>
            <a:endParaRPr lang="en-US" sz="1600" dirty="0">
              <a:latin typeface="+mn-lt"/>
            </a:endParaRPr>
          </a:p>
          <a:p>
            <a:pPr lvl="1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</a:pPr>
            <a:r>
              <a:rPr lang="fr-FR" sz="1600" dirty="0">
                <a:latin typeface="+mn-lt"/>
                <a:hlinkClick r:id="rId11"/>
              </a:rPr>
              <a:t>https://plus.google.com/112399767740508618350/posts</a:t>
            </a:r>
            <a:r>
              <a:rPr lang="fr-FR" sz="1600" dirty="0">
                <a:latin typeface="+mn-lt"/>
              </a:rPr>
              <a:t> </a:t>
            </a:r>
            <a:r>
              <a:rPr lang="fr-FR" sz="1600" i="1" dirty="0">
                <a:latin typeface="+mn-lt"/>
              </a:rPr>
              <a:t>(Google+)</a:t>
            </a:r>
            <a:endParaRPr lang="en-US" sz="1600" i="1" dirty="0">
              <a:latin typeface="+mn-lt"/>
            </a:endParaRPr>
          </a:p>
          <a:p>
            <a:pPr lvl="1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600" dirty="0">
                <a:latin typeface="+mn-lt"/>
                <a:hlinkClick r:id="rId12"/>
              </a:rPr>
              <a:t>https://twitter.com/#!/kidehen</a:t>
            </a:r>
            <a:r>
              <a:rPr lang="en-US" sz="1600" dirty="0">
                <a:latin typeface="+mn-lt"/>
              </a:rPr>
              <a:t> </a:t>
            </a:r>
            <a:r>
              <a:rPr lang="en-US" sz="1600" i="1" dirty="0">
                <a:latin typeface="+mn-lt"/>
              </a:rPr>
              <a:t>(Twitter)  </a:t>
            </a:r>
          </a:p>
          <a:p>
            <a:pPr lvl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dirty="0" err="1">
                <a:latin typeface="+mn-lt"/>
              </a:rPr>
              <a:t>Hashtag</a:t>
            </a:r>
            <a:r>
              <a:rPr lang="en-US" sz="2000" dirty="0">
                <a:latin typeface="+mn-lt"/>
              </a:rPr>
              <a:t>: #</a:t>
            </a:r>
            <a:r>
              <a:rPr lang="en-US" sz="2000" dirty="0" err="1">
                <a:latin typeface="+mn-lt"/>
              </a:rPr>
              <a:t>LinkedData</a:t>
            </a:r>
            <a:r>
              <a:rPr lang="en-US" sz="2000" dirty="0">
                <a:latin typeface="+mn-lt"/>
              </a:rPr>
              <a:t> </a:t>
            </a:r>
            <a:r>
              <a:rPr lang="en-US" sz="2000" i="1" dirty="0">
                <a:latin typeface="+mn-lt"/>
              </a:rPr>
              <a:t>(Anywhere</a:t>
            </a:r>
            <a:r>
              <a:rPr lang="en-US" sz="2000" i="1" dirty="0" smtClean="0">
                <a:latin typeface="+mn-lt"/>
              </a:rPr>
              <a:t>).</a:t>
            </a:r>
            <a:endParaRPr lang="en-US" sz="2000" i="1" dirty="0">
              <a:latin typeface="+mn-lt"/>
            </a:endParaRPr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89288" y="6513513"/>
            <a:ext cx="2895600" cy="2286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sz="1000" dirty="0" smtClean="0">
                <a:solidFill>
                  <a:srgbClr val="595959"/>
                </a:solidFill>
                <a:latin typeface="+mn-lt"/>
              </a:rPr>
              <a:t>License CC-BY-SA 4.0 (International).</a:t>
            </a:r>
            <a:endParaRPr lang="en-US" sz="1000" dirty="0">
              <a:solidFill>
                <a:srgbClr val="59595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30410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532000" cy="955675"/>
          </a:xfrm>
        </p:spPr>
        <p:txBody>
          <a:bodyPr/>
          <a:lstStyle/>
          <a:p>
            <a:pPr algn="ctr" eaLnBrk="1" hangingPunct="1"/>
            <a:r>
              <a:rPr lang="en-US" b="1" dirty="0" smtClean="0">
                <a:latin typeface="+mj-lt"/>
              </a:rPr>
              <a:t>How is an Entity </a:t>
            </a:r>
            <a:r>
              <a:rPr lang="en-US" dirty="0" smtClean="0">
                <a:latin typeface="+mj-lt"/>
              </a:rPr>
              <a:t>Identified (Named) </a:t>
            </a:r>
            <a:r>
              <a:rPr lang="en-US" b="1" dirty="0" smtClean="0">
                <a:latin typeface="+mj-lt"/>
              </a:rPr>
              <a:t>? </a:t>
            </a:r>
            <a:endParaRPr lang="en-US" dirty="0">
              <a:latin typeface="+mj-lt"/>
              <a:cs typeface="Arial" charset="0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143000"/>
            <a:ext cx="8534400" cy="1143000"/>
          </a:xfrm>
        </p:spPr>
        <p:txBody>
          <a:bodyPr/>
          <a:lstStyle/>
          <a:p>
            <a:pPr algn="ctr" eaLnBrk="1" hangingPunct="1">
              <a:buFont typeface="Wingdings" charset="0"/>
              <a:buNone/>
            </a:pPr>
            <a:r>
              <a:rPr lang="en-US" sz="2400" dirty="0" smtClean="0">
                <a:solidFill>
                  <a:srgbClr val="595959"/>
                </a:solidFill>
                <a:latin typeface="+mn-lt"/>
                <a:cs typeface="Arial" charset="0"/>
              </a:rPr>
              <a:t>An Entity is Identified (or named) through the combined effects of </a:t>
            </a:r>
            <a:r>
              <a:rPr lang="en-US" sz="2400" u="sng" dirty="0" smtClean="0">
                <a:solidFill>
                  <a:srgbClr val="595959"/>
                </a:solidFill>
                <a:latin typeface="+mn-lt"/>
                <a:cs typeface="Arial" charset="0"/>
              </a:rPr>
              <a:t>Identifier</a:t>
            </a:r>
            <a:r>
              <a:rPr lang="en-US" sz="2400" dirty="0" smtClean="0">
                <a:solidFill>
                  <a:srgbClr val="595959"/>
                </a:solidFill>
                <a:latin typeface="+mn-lt"/>
                <a:cs typeface="Arial" charset="0"/>
              </a:rPr>
              <a:t> based </a:t>
            </a:r>
            <a:r>
              <a:rPr lang="en-US" sz="2400" u="sng" dirty="0" smtClean="0">
                <a:solidFill>
                  <a:srgbClr val="595959"/>
                </a:solidFill>
                <a:latin typeface="+mn-lt"/>
                <a:cs typeface="Arial" charset="0"/>
              </a:rPr>
              <a:t>denotation</a:t>
            </a:r>
            <a:r>
              <a:rPr lang="en-US" sz="2400" dirty="0" smtClean="0">
                <a:solidFill>
                  <a:srgbClr val="595959"/>
                </a:solidFill>
                <a:latin typeface="+mn-lt"/>
                <a:cs typeface="Arial" charset="0"/>
              </a:rPr>
              <a:t> (signification) and </a:t>
            </a:r>
            <a:r>
              <a:rPr lang="en-US" sz="2400" u="sng" dirty="0" smtClean="0">
                <a:solidFill>
                  <a:srgbClr val="595959"/>
                </a:solidFill>
                <a:latin typeface="+mn-lt"/>
                <a:cs typeface="Arial" charset="0"/>
              </a:rPr>
              <a:t>document content</a:t>
            </a:r>
            <a:r>
              <a:rPr lang="en-US" sz="2400" dirty="0" smtClean="0">
                <a:solidFill>
                  <a:srgbClr val="595959"/>
                </a:solidFill>
                <a:latin typeface="+mn-lt"/>
                <a:cs typeface="Arial" charset="0"/>
              </a:rPr>
              <a:t> based </a:t>
            </a:r>
            <a:r>
              <a:rPr lang="en-US" sz="2400" u="sng" dirty="0" smtClean="0">
                <a:solidFill>
                  <a:srgbClr val="595959"/>
                </a:solidFill>
                <a:latin typeface="+mn-lt"/>
                <a:cs typeface="Arial" charset="0"/>
              </a:rPr>
              <a:t>connotation </a:t>
            </a:r>
            <a:r>
              <a:rPr lang="en-US" sz="2400" dirty="0" smtClean="0">
                <a:solidFill>
                  <a:srgbClr val="595959"/>
                </a:solidFill>
                <a:latin typeface="+mn-lt"/>
                <a:cs typeface="Arial" charset="0"/>
              </a:rPr>
              <a:t>(description).</a:t>
            </a:r>
          </a:p>
          <a:p>
            <a:pPr algn="ctr" eaLnBrk="1" hangingPunct="1">
              <a:buFont typeface="Wingdings" charset="0"/>
              <a:buNone/>
            </a:pPr>
            <a:endParaRPr lang="en-US" dirty="0" smtClean="0">
              <a:solidFill>
                <a:srgbClr val="595959"/>
              </a:solidFill>
              <a:latin typeface="+mn-lt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55" y="2438400"/>
            <a:ext cx="6510291" cy="4123470"/>
          </a:xfrm>
          <a:prstGeom prst="rect">
            <a:avLst/>
          </a:prstGeom>
        </p:spPr>
      </p:pic>
      <p:sp>
        <p:nvSpPr>
          <p:cNvPr id="6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89288" y="6513513"/>
            <a:ext cx="2895600" cy="2286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sz="1000" dirty="0" smtClean="0">
                <a:solidFill>
                  <a:srgbClr val="595959"/>
                </a:solidFill>
                <a:latin typeface="+mn-lt"/>
              </a:rPr>
              <a:t>License CC-BY-SA 4.0 (International).</a:t>
            </a:r>
            <a:endParaRPr lang="en-US" sz="1000" dirty="0">
              <a:solidFill>
                <a:srgbClr val="59595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66768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532000" cy="955675"/>
          </a:xfrm>
        </p:spPr>
        <p:txBody>
          <a:bodyPr/>
          <a:lstStyle/>
          <a:p>
            <a:pPr algn="ctr" eaLnBrk="1" hangingPunct="1"/>
            <a:r>
              <a:rPr lang="en-US" b="1" dirty="0" smtClean="0">
                <a:latin typeface="+mj-lt"/>
              </a:rPr>
              <a:t>How is an Entity Denoted? </a:t>
            </a:r>
            <a:endParaRPr lang="en-US" dirty="0">
              <a:latin typeface="+mj-lt"/>
              <a:cs typeface="Arial" charset="0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371600"/>
            <a:ext cx="8458200" cy="838200"/>
          </a:xfrm>
        </p:spPr>
        <p:txBody>
          <a:bodyPr/>
          <a:lstStyle/>
          <a:p>
            <a:pPr algn="ctr" eaLnBrk="1" hangingPunct="1">
              <a:buFont typeface="Wingdings" charset="0"/>
              <a:buNone/>
            </a:pPr>
            <a:r>
              <a:rPr lang="en-US" dirty="0" smtClean="0">
                <a:solidFill>
                  <a:srgbClr val="595959"/>
                </a:solidFill>
                <a:latin typeface="+mn-lt"/>
                <a:cs typeface="Arial" charset="0"/>
              </a:rPr>
              <a:t>An Entity is Denoted (Signified) </a:t>
            </a:r>
            <a:br>
              <a:rPr lang="en-US" dirty="0" smtClean="0">
                <a:solidFill>
                  <a:srgbClr val="595959"/>
                </a:solidFill>
                <a:latin typeface="+mn-lt"/>
                <a:cs typeface="Arial" charset="0"/>
              </a:rPr>
            </a:br>
            <a:r>
              <a:rPr lang="en-US" dirty="0" smtClean="0">
                <a:solidFill>
                  <a:srgbClr val="595959"/>
                </a:solidFill>
                <a:latin typeface="+mn-lt"/>
                <a:cs typeface="Arial" charset="0"/>
              </a:rPr>
              <a:t>through the use of an Identifier.</a:t>
            </a:r>
          </a:p>
          <a:p>
            <a:pPr algn="ctr" eaLnBrk="1" hangingPunct="1">
              <a:buFont typeface="Wingdings" charset="0"/>
              <a:buNone/>
            </a:pPr>
            <a:endParaRPr lang="en-US" dirty="0" smtClean="0">
              <a:solidFill>
                <a:srgbClr val="595959"/>
              </a:solidFill>
              <a:latin typeface="+mn-lt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234" t="-21782" r="-40058" b="-13350"/>
          <a:stretch/>
        </p:blipFill>
        <p:spPr>
          <a:xfrm>
            <a:off x="1016000" y="1981200"/>
            <a:ext cx="7416800" cy="4254500"/>
          </a:xfrm>
          <a:prstGeom prst="rect">
            <a:avLst/>
          </a:prstGeom>
        </p:spPr>
      </p:pic>
      <p:sp>
        <p:nvSpPr>
          <p:cNvPr id="6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89288" y="6513513"/>
            <a:ext cx="2895600" cy="2286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sz="1000" dirty="0" smtClean="0">
                <a:solidFill>
                  <a:srgbClr val="595959"/>
                </a:solidFill>
                <a:latin typeface="+mn-lt"/>
              </a:rPr>
              <a:t>License CC-BY-SA 4.0 (International).</a:t>
            </a:r>
            <a:endParaRPr lang="en-US" sz="1000" dirty="0">
              <a:solidFill>
                <a:srgbClr val="59595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52914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8_Axi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969696"/>
        </a:solidFill>
        <a:ln w="9525" cap="flat" cmpd="sng" algn="ctr">
          <a:solidFill>
            <a:srgbClr val="00008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969696"/>
        </a:solidFill>
        <a:ln w="9525" cap="flat" cmpd="sng" algn="ctr">
          <a:solidFill>
            <a:srgbClr val="00008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Arial" charset="0"/>
            <a:cs typeface="Arial" charset="0"/>
          </a:defRPr>
        </a:defPPr>
      </a:lstStyle>
    </a:lnDef>
  </a:objectDefaults>
  <a:extraClrSchemeLst>
    <a:extraClrScheme>
      <a:clrScheme name="Axis 1">
        <a:dk1>
          <a:srgbClr val="080808"/>
        </a:dk1>
        <a:lt1>
          <a:srgbClr val="F8F8F8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ADAAAA"/>
        </a:accent3>
        <a:accent4>
          <a:srgbClr val="D4D4D4"/>
        </a:accent4>
        <a:accent5>
          <a:srgbClr val="FFCAAA"/>
        </a:accent5>
        <a:accent6>
          <a:srgbClr val="B92D00"/>
        </a:accent6>
        <a:hlink>
          <a:srgbClr val="CC6600"/>
        </a:hlink>
        <a:folHlink>
          <a:srgbClr val="B2B28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xis 2">
        <a:dk1>
          <a:srgbClr val="333333"/>
        </a:dk1>
        <a:lt1>
          <a:srgbClr val="F8F8F8"/>
        </a:lt1>
        <a:dk2>
          <a:srgbClr val="800000"/>
        </a:dk2>
        <a:lt2>
          <a:srgbClr val="FFFFFF"/>
        </a:lt2>
        <a:accent1>
          <a:srgbClr val="CC9900"/>
        </a:accent1>
        <a:accent2>
          <a:srgbClr val="666666"/>
        </a:accent2>
        <a:accent3>
          <a:srgbClr val="C0AAAA"/>
        </a:accent3>
        <a:accent4>
          <a:srgbClr val="D4D4D4"/>
        </a:accent4>
        <a:accent5>
          <a:srgbClr val="E2CAAA"/>
        </a:accent5>
        <a:accent6>
          <a:srgbClr val="5C5C5C"/>
        </a:accent6>
        <a:hlink>
          <a:srgbClr val="CC6600"/>
        </a:hlink>
        <a:folHlink>
          <a:srgbClr val="95A58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xis 3">
        <a:dk1>
          <a:srgbClr val="5F5F5F"/>
        </a:dk1>
        <a:lt1>
          <a:srgbClr val="A4BEE0"/>
        </a:lt1>
        <a:dk2>
          <a:srgbClr val="013253"/>
        </a:dk2>
        <a:lt2>
          <a:srgbClr val="FFFFFF"/>
        </a:lt2>
        <a:accent1>
          <a:srgbClr val="588480"/>
        </a:accent1>
        <a:accent2>
          <a:srgbClr val="6600FF"/>
        </a:accent2>
        <a:accent3>
          <a:srgbClr val="AAADB3"/>
        </a:accent3>
        <a:accent4>
          <a:srgbClr val="8BA2BF"/>
        </a:accent4>
        <a:accent5>
          <a:srgbClr val="B4C2C0"/>
        </a:accent5>
        <a:accent6>
          <a:srgbClr val="5C00E7"/>
        </a:accent6>
        <a:hlink>
          <a:srgbClr val="CCCC00"/>
        </a:hlink>
        <a:folHlink>
          <a:srgbClr val="5F5F5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xis 4">
        <a:dk1>
          <a:srgbClr val="003300"/>
        </a:dk1>
        <a:lt1>
          <a:srgbClr val="F8F8F8"/>
        </a:lt1>
        <a:dk2>
          <a:srgbClr val="3D4A1C"/>
        </a:dk2>
        <a:lt2>
          <a:srgbClr val="FFFFFF"/>
        </a:lt2>
        <a:accent1>
          <a:srgbClr val="99CC00"/>
        </a:accent1>
        <a:accent2>
          <a:srgbClr val="669900"/>
        </a:accent2>
        <a:accent3>
          <a:srgbClr val="AFB1AB"/>
        </a:accent3>
        <a:accent4>
          <a:srgbClr val="D4D4D4"/>
        </a:accent4>
        <a:accent5>
          <a:srgbClr val="CAE2AA"/>
        </a:accent5>
        <a:accent6>
          <a:srgbClr val="5C8A00"/>
        </a:accent6>
        <a:hlink>
          <a:srgbClr val="CC9900"/>
        </a:hlink>
        <a:folHlink>
          <a:srgbClr val="B2B28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xis 5">
        <a:dk1>
          <a:srgbClr val="333333"/>
        </a:dk1>
        <a:lt1>
          <a:srgbClr val="F8F8F8"/>
        </a:lt1>
        <a:dk2>
          <a:srgbClr val="005D8C"/>
        </a:dk2>
        <a:lt2>
          <a:srgbClr val="FFFFFF"/>
        </a:lt2>
        <a:accent1>
          <a:srgbClr val="00CC99"/>
        </a:accent1>
        <a:accent2>
          <a:srgbClr val="0099CC"/>
        </a:accent2>
        <a:accent3>
          <a:srgbClr val="AAB6C5"/>
        </a:accent3>
        <a:accent4>
          <a:srgbClr val="D4D4D4"/>
        </a:accent4>
        <a:accent5>
          <a:srgbClr val="AAE2CA"/>
        </a:accent5>
        <a:accent6>
          <a:srgbClr val="008AB9"/>
        </a:accent6>
        <a:hlink>
          <a:srgbClr val="FFCC00"/>
        </a:hlink>
        <a:folHlink>
          <a:srgbClr val="D8D48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xis 6">
        <a:dk1>
          <a:srgbClr val="000000"/>
        </a:dk1>
        <a:lt1>
          <a:srgbClr val="ECAE00"/>
        </a:lt1>
        <a:dk2>
          <a:srgbClr val="FFFFFF"/>
        </a:dk2>
        <a:lt2>
          <a:srgbClr val="333333"/>
        </a:lt2>
        <a:accent1>
          <a:srgbClr val="CC6600"/>
        </a:accent1>
        <a:accent2>
          <a:srgbClr val="BA6D10"/>
        </a:accent2>
        <a:accent3>
          <a:srgbClr val="F4D3AA"/>
        </a:accent3>
        <a:accent4>
          <a:srgbClr val="000000"/>
        </a:accent4>
        <a:accent5>
          <a:srgbClr val="E2B8AA"/>
        </a:accent5>
        <a:accent6>
          <a:srgbClr val="A8620D"/>
        </a:accent6>
        <a:hlink>
          <a:srgbClr val="666633"/>
        </a:hlink>
        <a:folHlink>
          <a:srgbClr val="8D996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xis 7">
        <a:dk1>
          <a:srgbClr val="000000"/>
        </a:dk1>
        <a:lt1>
          <a:srgbClr val="FFFFFF"/>
        </a:lt1>
        <a:dk2>
          <a:srgbClr val="372221"/>
        </a:dk2>
        <a:lt2>
          <a:srgbClr val="808080"/>
        </a:lt2>
        <a:accent1>
          <a:srgbClr val="009999"/>
        </a:accent1>
        <a:accent2>
          <a:srgbClr val="9AAC98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8B9B89"/>
        </a:accent6>
        <a:hlink>
          <a:srgbClr val="666699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xis 8">
        <a:dk1>
          <a:srgbClr val="292929"/>
        </a:dk1>
        <a:lt1>
          <a:srgbClr val="FFFFFF"/>
        </a:lt1>
        <a:dk2>
          <a:srgbClr val="000000"/>
        </a:dk2>
        <a:lt2>
          <a:srgbClr val="808080"/>
        </a:lt2>
        <a:accent1>
          <a:srgbClr val="CC9900"/>
        </a:accent1>
        <a:accent2>
          <a:srgbClr val="CCCC99"/>
        </a:accent2>
        <a:accent3>
          <a:srgbClr val="FFFFFF"/>
        </a:accent3>
        <a:accent4>
          <a:srgbClr val="212121"/>
        </a:accent4>
        <a:accent5>
          <a:srgbClr val="E2CAAA"/>
        </a:accent5>
        <a:accent6>
          <a:srgbClr val="B9B98A"/>
        </a:accent6>
        <a:hlink>
          <a:srgbClr val="9999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279072</TotalTime>
  <Words>2174</Words>
  <Application>Microsoft Macintosh PowerPoint</Application>
  <PresentationFormat>On-screen Show (4:3)</PresentationFormat>
  <Paragraphs>383</Paragraphs>
  <Slides>74</Slides>
  <Notes>74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82" baseType="lpstr">
      <vt:lpstr>Arial</vt:lpstr>
      <vt:lpstr>Calibri</vt:lpstr>
      <vt:lpstr>Calibri Light</vt:lpstr>
      <vt:lpstr>Courier</vt:lpstr>
      <vt:lpstr>ＭＳ Ｐゴシック</vt:lpstr>
      <vt:lpstr>Times New Roman</vt:lpstr>
      <vt:lpstr>Wingdings</vt:lpstr>
      <vt:lpstr>8_Axis</vt:lpstr>
      <vt:lpstr>Federated Identity &amp; Attribute Based Resource Access Controls</vt:lpstr>
      <vt:lpstr>SITUATION ANALYSIS</vt:lpstr>
      <vt:lpstr>Presentation Goals</vt:lpstr>
      <vt:lpstr>Identity</vt:lpstr>
      <vt:lpstr>Identity</vt:lpstr>
      <vt:lpstr>Identity Basics</vt:lpstr>
      <vt:lpstr>What is an Entity? </vt:lpstr>
      <vt:lpstr>How is an Entity Identified (Named) ? </vt:lpstr>
      <vt:lpstr>How is an Entity Denoted? </vt:lpstr>
      <vt:lpstr>What is an Identifier? </vt:lpstr>
      <vt:lpstr>Identifier Types? </vt:lpstr>
      <vt:lpstr>What is a WebID?</vt:lpstr>
      <vt:lpstr>What is a NetID?</vt:lpstr>
      <vt:lpstr>What is an Identity Card? </vt:lpstr>
      <vt:lpstr>WebID-Profile Document -- Front  </vt:lpstr>
      <vt:lpstr>WebID-Profile Document -- Inside  </vt:lpstr>
      <vt:lpstr>NetID-Profile Document -- Front  </vt:lpstr>
      <vt:lpstr>NetID-Profile Document -- Inside  </vt:lpstr>
      <vt:lpstr>What Your Digital Identity Card Enables</vt:lpstr>
      <vt:lpstr>Attributed Based  Access Controls (ABAC)</vt:lpstr>
      <vt:lpstr>What is ABAC About? </vt:lpstr>
      <vt:lpstr>RDF based Attributed based Access Controls</vt:lpstr>
      <vt:lpstr>ABAC Challenges? </vt:lpstr>
      <vt:lpstr>Identity Card Generation </vt:lpstr>
      <vt:lpstr>WebID  Identity Card Generation </vt:lpstr>
      <vt:lpstr>Digital Identity Card Generation – PdP Selection</vt:lpstr>
      <vt:lpstr>Digital Identity Card Generation – IdP Selection</vt:lpstr>
      <vt:lpstr>Generated Public Identity Card </vt:lpstr>
      <vt:lpstr>Local Identity Card (X.509 Cert.) View - 1</vt:lpstr>
      <vt:lpstr>Local Identity Card (X.509 Cert.) View - 2</vt:lpstr>
      <vt:lpstr>Local Identity Card (X.509 Cert.) View - 3</vt:lpstr>
      <vt:lpstr>Authentication Protocols (WebID-TLS and NetID-TLS) </vt:lpstr>
      <vt:lpstr>Critical Proof of Work</vt:lpstr>
      <vt:lpstr>What is WebID-TLS?</vt:lpstr>
      <vt:lpstr>WebID-TLS Authentication Protocol Example </vt:lpstr>
      <vt:lpstr>WebID-TLS Authentication – Step 1</vt:lpstr>
      <vt:lpstr>WebID-TLS Authentication – Step 2</vt:lpstr>
      <vt:lpstr>WebID-TLS Authentication – Step 3</vt:lpstr>
      <vt:lpstr>WebID-TLS Authentication – Step 4</vt:lpstr>
      <vt:lpstr>What is NetID-TLS?</vt:lpstr>
      <vt:lpstr>NetID  Identity Card Generation </vt:lpstr>
      <vt:lpstr>YouID Identity Card Creation – Step 1 </vt:lpstr>
      <vt:lpstr>YouID Identity Card Creation – Step 2 </vt:lpstr>
      <vt:lpstr>Local Identity Card (X.509 Cert.) View - 1</vt:lpstr>
      <vt:lpstr>Local Identity Card (X.509 Cert.) View - 2</vt:lpstr>
      <vt:lpstr>Local Identity Card (X.509 Cert.) View - 3</vt:lpstr>
      <vt:lpstr>NetID-TLS Authentication Protocol Example  (LDAP Directory Services)</vt:lpstr>
      <vt:lpstr>Identity Card Export for LDAP Directory Use</vt:lpstr>
      <vt:lpstr>LDAP Directory Profile Edit Page</vt:lpstr>
      <vt:lpstr>LDAP Directory Profile Edit – Certificate Binding</vt:lpstr>
      <vt:lpstr>NetID-TLS Authentication (using an Identity Card with LDAP URI in it SAN)</vt:lpstr>
      <vt:lpstr>NetID-TLS Authentication – Step 1</vt:lpstr>
      <vt:lpstr>NetID-TLS Authentication – Step 2</vt:lpstr>
      <vt:lpstr>NetID-TLS Authentication – Step 3</vt:lpstr>
      <vt:lpstr>NetID-TLS Authentication – Step 4</vt:lpstr>
      <vt:lpstr>NetID-TLS Authentication – Step 5</vt:lpstr>
      <vt:lpstr>         Attributed Based Access Controls (ABAC)  via NetID-TLS &amp; WebID-TLS Authentication Protocols </vt:lpstr>
      <vt:lpstr>Controlling Access  to an HTTP-Accessible Document</vt:lpstr>
      <vt:lpstr>Resource Protection – Step 1 </vt:lpstr>
      <vt:lpstr>Resource Protection – Step 2 </vt:lpstr>
      <vt:lpstr>Resource Protection – Step 3 </vt:lpstr>
      <vt:lpstr>Actual Attribute Based Access Control </vt:lpstr>
      <vt:lpstr>Protected Resource Access Challenge – Step 1 </vt:lpstr>
      <vt:lpstr>Protected Resource Access Challenge – Step 2 </vt:lpstr>
      <vt:lpstr>Protected Resource Access Challenge – Step 3 </vt:lpstr>
      <vt:lpstr>Protected Resource Access Challenge – Step 3 </vt:lpstr>
      <vt:lpstr>Controlling Access  to a SPARQL Endpoint Example</vt:lpstr>
      <vt:lpstr>RDF based ACL scoped to a Named Graph -- Template</vt:lpstr>
      <vt:lpstr>Controlling Access  to a SPARQL-accessible Named Graph</vt:lpstr>
      <vt:lpstr>RDF based ACL scoped to a Named Graph -- Example</vt:lpstr>
      <vt:lpstr>Controlling Access  to an HTTP (Web) Service</vt:lpstr>
      <vt:lpstr>RDF based ACL scoped to a YouID Instance</vt:lpstr>
      <vt:lpstr>Live Additional Information Links</vt:lpstr>
      <vt:lpstr>Additional Information</vt:lpstr>
    </vt:vector>
  </TitlesOfParts>
  <Company>NMSU</Company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 </dc:creator>
  <cp:lastModifiedBy>Kingsley Idehen</cp:lastModifiedBy>
  <cp:revision>954</cp:revision>
  <cp:lastPrinted>2012-02-05T17:22:44Z</cp:lastPrinted>
  <dcterms:created xsi:type="dcterms:W3CDTF">2012-05-23T19:10:48Z</dcterms:created>
  <dcterms:modified xsi:type="dcterms:W3CDTF">2016-09-28T11:44:06Z</dcterms:modified>
</cp:coreProperties>
</file>